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36"/>
  </p:notesMasterIdLst>
  <p:sldIdLst>
    <p:sldId id="256" r:id="rId2"/>
    <p:sldId id="257" r:id="rId3"/>
    <p:sldId id="292" r:id="rId4"/>
    <p:sldId id="293" r:id="rId5"/>
    <p:sldId id="271" r:id="rId6"/>
    <p:sldId id="274" r:id="rId7"/>
    <p:sldId id="275" r:id="rId8"/>
    <p:sldId id="276" r:id="rId9"/>
    <p:sldId id="277" r:id="rId10"/>
    <p:sldId id="279" r:id="rId11"/>
    <p:sldId id="280" r:id="rId12"/>
    <p:sldId id="289" r:id="rId13"/>
    <p:sldId id="290" r:id="rId14"/>
    <p:sldId id="291" r:id="rId15"/>
    <p:sldId id="298" r:id="rId16"/>
    <p:sldId id="284" r:id="rId17"/>
    <p:sldId id="282" r:id="rId18"/>
    <p:sldId id="283" r:id="rId19"/>
    <p:sldId id="299" r:id="rId20"/>
    <p:sldId id="301" r:id="rId21"/>
    <p:sldId id="281" r:id="rId22"/>
    <p:sldId id="302" r:id="rId23"/>
    <p:sldId id="285" r:id="rId24"/>
    <p:sldId id="296" r:id="rId25"/>
    <p:sldId id="297" r:id="rId26"/>
    <p:sldId id="303" r:id="rId27"/>
    <p:sldId id="304" r:id="rId28"/>
    <p:sldId id="286" r:id="rId29"/>
    <p:sldId id="287" r:id="rId30"/>
    <p:sldId id="294" r:id="rId31"/>
    <p:sldId id="306" r:id="rId32"/>
    <p:sldId id="295" r:id="rId33"/>
    <p:sldId id="305" r:id="rId34"/>
    <p:sldId id="26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D91"/>
    <a:srgbClr val="367BCE"/>
    <a:srgbClr val="2E6EBC"/>
    <a:srgbClr val="298C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41" autoAdjust="0"/>
  </p:normalViewPr>
  <p:slideViewPr>
    <p:cSldViewPr>
      <p:cViewPr varScale="1">
        <p:scale>
          <a:sx n="65" d="100"/>
          <a:sy n="65" d="100"/>
        </p:scale>
        <p:origin x="145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C6E808-9BA1-4A00-B772-3A649C940D9A}" type="datetimeFigureOut">
              <a:rPr lang="en-US" smtClean="0"/>
              <a:t>7/27/2016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433B3C-4782-4F2F-8EF7-3A5F41D41CD0}" type="slidenum">
              <a:rPr lang="en-US" smtClean="0"/>
              <a:t>‹#›</a:t>
            </a:fld>
            <a:endParaRPr lang="en-US"/>
          </a:p>
        </p:txBody>
      </p:sp>
    </p:spTree>
    <p:extLst>
      <p:ext uri="{BB962C8B-B14F-4D97-AF65-F5344CB8AC3E}">
        <p14:creationId xmlns:p14="http://schemas.microsoft.com/office/powerpoint/2010/main" val="193831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73CC80A-AE7A-4D14-AA83-53A8D2D7F84F}" type="datetime1">
              <a:rPr lang="en-US" smtClean="0"/>
              <a:t>7/27/2016</a:t>
            </a:fld>
            <a:endParaRPr lang="en-US"/>
          </a:p>
        </p:txBody>
      </p:sp>
      <p:sp>
        <p:nvSpPr>
          <p:cNvPr id="5" name="Footer Placeholder 4"/>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175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8FCCE0-4B7B-43E6-BDFF-E76F70077B6B}" type="datetime1">
              <a:rPr lang="en-US" smtClean="0"/>
              <a:t>7/27/2016</a:t>
            </a:fld>
            <a:endParaRPr lang="en-US"/>
          </a:p>
        </p:txBody>
      </p:sp>
      <p:sp>
        <p:nvSpPr>
          <p:cNvPr id="5" name="Footer Placeholder 4"/>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354163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F27260-C68A-44C6-B77D-07E5EEFC117C}" type="datetime1">
              <a:rPr lang="en-US" smtClean="0"/>
              <a:t>7/27/2016</a:t>
            </a:fld>
            <a:endParaRPr lang="en-US"/>
          </a:p>
        </p:txBody>
      </p:sp>
      <p:sp>
        <p:nvSpPr>
          <p:cNvPr id="5" name="Footer Placeholder 4"/>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3007733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6A9F75-7F35-4AA5-8319-C8C855CA49D1}" type="datetime1">
              <a:rPr lang="en-US" smtClean="0"/>
              <a:t>7/27/2016</a:t>
            </a:fld>
            <a:endParaRPr lang="en-US"/>
          </a:p>
        </p:txBody>
      </p:sp>
      <p:sp>
        <p:nvSpPr>
          <p:cNvPr id="5" name="Footer Placeholder 4"/>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393805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70EF26-6AB3-4112-89C6-B1A924AD61F0}" type="datetime1">
              <a:rPr lang="en-US" smtClean="0"/>
              <a:t>7/27/2016</a:t>
            </a:fld>
            <a:endParaRPr lang="en-US"/>
          </a:p>
        </p:txBody>
      </p:sp>
      <p:sp>
        <p:nvSpPr>
          <p:cNvPr id="5" name="Footer Placeholder 4"/>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69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2461B3-594E-43E1-8D0C-3DA04A05D531}" type="datetime1">
              <a:rPr lang="en-US" smtClean="0"/>
              <a:t>7/27/2016</a:t>
            </a:fld>
            <a:endParaRPr lang="en-US"/>
          </a:p>
        </p:txBody>
      </p:sp>
      <p:sp>
        <p:nvSpPr>
          <p:cNvPr id="6" name="Footer Placeholder 5"/>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7" name="Slide Number Placeholder 6"/>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121546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8AE9EB8-6622-457B-930E-3D66028F86A3}" type="datetime1">
              <a:rPr lang="en-US" smtClean="0"/>
              <a:t>7/27/2016</a:t>
            </a:fld>
            <a:endParaRPr lang="en-US"/>
          </a:p>
        </p:txBody>
      </p:sp>
      <p:sp>
        <p:nvSpPr>
          <p:cNvPr id="8" name="Footer Placeholder 7"/>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9" name="Slide Number Placeholder 8"/>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2251954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5BA4BA1-75C6-4708-B17D-420913832FCB}" type="datetime1">
              <a:rPr lang="en-US" smtClean="0"/>
              <a:t>7/27/2016</a:t>
            </a:fld>
            <a:endParaRPr lang="en-US"/>
          </a:p>
        </p:txBody>
      </p:sp>
      <p:sp>
        <p:nvSpPr>
          <p:cNvPr id="4" name="Footer Placeholder 3"/>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5" name="Slide Number Placeholder 4"/>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2954833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C68DEF1-D862-42B8-8BF4-0BD58741402D}" type="datetime1">
              <a:rPr lang="en-US" smtClean="0"/>
              <a:t>7/27/2016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dirty="0" smtClean="0"/>
              <a:t>BSCS-621 Topic of Current Interest ( Digital Image Processing)</a:t>
            </a:r>
            <a:endParaRPr lang="en-US" dirty="0"/>
          </a:p>
        </p:txBody>
      </p:sp>
      <p:sp>
        <p:nvSpPr>
          <p:cNvPr id="9" name="Slide Number Placeholder 8"/>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4062713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CCFF6BDE-9FF3-48D9-8257-7CA0FF1D0B3D}" type="datetime1">
              <a:rPr lang="en-US" smtClean="0"/>
              <a:t>7/27/2016</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GB" dirty="0" smtClean="0"/>
              <a:t>BSCS-621 Topic of Current Interest ( Digital Image Processing)</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9EAB374-37BD-4CEF-988D-F9935995E778}" type="slidenum">
              <a:rPr lang="en-US" smtClean="0"/>
              <a:t>‹#›</a:t>
            </a:fld>
            <a:endParaRPr lang="en-US"/>
          </a:p>
        </p:txBody>
      </p:sp>
    </p:spTree>
    <p:extLst>
      <p:ext uri="{BB962C8B-B14F-4D97-AF65-F5344CB8AC3E}">
        <p14:creationId xmlns:p14="http://schemas.microsoft.com/office/powerpoint/2010/main" val="3133040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0E46D9-F698-44C4-A010-337945518064}" type="datetime1">
              <a:rPr lang="en-US" smtClean="0"/>
              <a:t>7/27/2016</a:t>
            </a:fld>
            <a:endParaRPr lang="en-US"/>
          </a:p>
        </p:txBody>
      </p:sp>
      <p:sp>
        <p:nvSpPr>
          <p:cNvPr id="6" name="Footer Placeholder 5"/>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7" name="Slide Number Placeholder 6"/>
          <p:cNvSpPr>
            <a:spLocks noGrp="1"/>
          </p:cNvSpPr>
          <p:nvPr>
            <p:ph type="sldNum" sz="quarter" idx="12"/>
          </p:nvPr>
        </p:nvSpPr>
        <p:spPr/>
        <p:txBody>
          <a:bodyPr/>
          <a:lstStyle/>
          <a:p>
            <a:fld id="{69EAB374-37BD-4CEF-988D-F9935995E778}" type="slidenum">
              <a:rPr lang="en-US" smtClean="0"/>
              <a:t>‹#›</a:t>
            </a:fld>
            <a:endParaRPr lang="en-US"/>
          </a:p>
        </p:txBody>
      </p:sp>
    </p:spTree>
    <p:extLst>
      <p:ext uri="{BB962C8B-B14F-4D97-AF65-F5344CB8AC3E}">
        <p14:creationId xmlns:p14="http://schemas.microsoft.com/office/powerpoint/2010/main" val="1568224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3422EF56-C4BD-4A44-90AA-CA2F8259573C}" type="datetime1">
              <a:rPr lang="en-US" smtClean="0"/>
              <a:t>7/27/2016</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9EAB374-37BD-4CEF-988D-F9935995E778}"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0621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hyperlink" Target="http://www.mathworks.com/" TargetMode="External"/><Relationship Id="rId2" Type="http://schemas.openxmlformats.org/officeDocument/2006/relationships/hyperlink" Target="https://cvit.iiit.ac.in/papers/DocStructure.pdf" TargetMode="External"/><Relationship Id="rId1" Type="http://schemas.openxmlformats.org/officeDocument/2006/relationships/slideLayout" Target="../slideLayouts/slideLayout2.xml"/><Relationship Id="rId4" Type="http://schemas.openxmlformats.org/officeDocument/2006/relationships/hyperlink" Target="http://stackoverflow.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2822448"/>
          </a:xfrm>
        </p:spPr>
        <p:txBody>
          <a:bodyPr>
            <a:normAutofit/>
          </a:bodyPr>
          <a:lstStyle/>
          <a:p>
            <a:pPr algn="ctr"/>
            <a:r>
              <a:rPr lang="en-US" sz="7200" dirty="0" smtClean="0"/>
              <a:t>DOCUMENT LAYOUT ANALYSIS</a:t>
            </a:r>
            <a:endParaRPr lang="en-US" sz="7200" dirty="0"/>
          </a:p>
        </p:txBody>
      </p:sp>
      <p:sp>
        <p:nvSpPr>
          <p:cNvPr id="3" name="Subtitle 2"/>
          <p:cNvSpPr>
            <a:spLocks noGrp="1"/>
          </p:cNvSpPr>
          <p:nvPr>
            <p:ph type="subTitle" idx="1"/>
          </p:nvPr>
        </p:nvSpPr>
        <p:spPr>
          <a:xfrm>
            <a:off x="871425" y="4454338"/>
            <a:ext cx="7543800" cy="1260661"/>
          </a:xfrm>
        </p:spPr>
        <p:txBody>
          <a:bodyPr>
            <a:noAutofit/>
          </a:bodyPr>
          <a:lstStyle/>
          <a:p>
            <a:pPr algn="l"/>
            <a:r>
              <a:rPr lang="en-US" sz="2000" b="1" dirty="0" smtClean="0">
                <a:latin typeface="Calibri Light" panose="020F0302020204030204" pitchFamily="34" charset="0"/>
              </a:rPr>
              <a:t>Group Members: </a:t>
            </a:r>
          </a:p>
          <a:p>
            <a:pPr algn="l"/>
            <a:r>
              <a:rPr lang="en-US" sz="2000" b="1" dirty="0" smtClean="0">
                <a:latin typeface="Calibri Light" panose="020F0302020204030204" pitchFamily="34" charset="0"/>
              </a:rPr>
              <a:t>Sania Irfan | B12101110 | </a:t>
            </a:r>
            <a:r>
              <a:rPr lang="en-US" sz="2000" b="1" cap="none" dirty="0" smtClean="0">
                <a:latin typeface="Calibri Light" panose="020F0302020204030204" pitchFamily="34" charset="0"/>
              </a:rPr>
              <a:t>saniairfan4@gmail.com</a:t>
            </a:r>
            <a:endParaRPr lang="en-US" sz="2000" b="1" dirty="0" smtClean="0">
              <a:latin typeface="Calibri Light" panose="020F0302020204030204" pitchFamily="34" charset="0"/>
            </a:endParaRPr>
          </a:p>
          <a:p>
            <a:pPr algn="l"/>
            <a:r>
              <a:rPr lang="en-US" sz="2000" b="1" dirty="0" err="1" smtClean="0">
                <a:latin typeface="Calibri Light" panose="020F0302020204030204" pitchFamily="34" charset="0"/>
              </a:rPr>
              <a:t>Tooba</a:t>
            </a:r>
            <a:r>
              <a:rPr lang="en-US" sz="2000" b="1" dirty="0" smtClean="0">
                <a:latin typeface="Calibri Light" panose="020F0302020204030204" pitchFamily="34" charset="0"/>
              </a:rPr>
              <a:t> Aziz | B12101134 </a:t>
            </a:r>
            <a:r>
              <a:rPr lang="en-US" sz="2000" b="1" dirty="0" smtClean="0">
                <a:latin typeface="Calibri Light" panose="020F0302020204030204" pitchFamily="34" charset="0"/>
              </a:rPr>
              <a:t>| </a:t>
            </a:r>
            <a:r>
              <a:rPr lang="en-US" sz="2000" b="1" cap="none" dirty="0" smtClean="0">
                <a:latin typeface="Calibri Light" panose="020F0302020204030204" pitchFamily="34" charset="0"/>
              </a:rPr>
              <a:t>toobi_94@hotmail.com</a:t>
            </a:r>
          </a:p>
          <a:p>
            <a:pPr algn="l"/>
            <a:r>
              <a:rPr lang="en-US" sz="2000" b="1" dirty="0" smtClean="0">
                <a:latin typeface="Calibri Light" panose="020F0302020204030204" pitchFamily="34" charset="0"/>
              </a:rPr>
              <a:t>Course </a:t>
            </a:r>
            <a:r>
              <a:rPr lang="en-US" sz="2000" b="1" dirty="0" smtClean="0">
                <a:latin typeface="Calibri Light" panose="020F0302020204030204" pitchFamily="34" charset="0"/>
              </a:rPr>
              <a:t>Supervisor:  Dr. Humera Tariq</a:t>
            </a:r>
          </a:p>
          <a:p>
            <a:pPr algn="l"/>
            <a:endParaRPr lang="en-US" sz="2000" b="1" dirty="0" smtClean="0">
              <a:latin typeface="Calibri Light" panose="020F0302020204030204" pitchFamily="34" charset="0"/>
            </a:endParaRPr>
          </a:p>
          <a:p>
            <a:endParaRPr lang="en-US" sz="2000" b="1" dirty="0" smtClean="0">
              <a:latin typeface="Calibri Light" panose="020F0302020204030204" pitchFamily="34" charset="0"/>
            </a:endParaRPr>
          </a:p>
          <a:p>
            <a:endParaRPr lang="en-US" sz="2000" b="1" dirty="0">
              <a:latin typeface="Calibri Light" panose="020F0302020204030204" pitchFamily="34" charset="0"/>
            </a:endParaRPr>
          </a:p>
        </p:txBody>
      </p:sp>
      <p:sp>
        <p:nvSpPr>
          <p:cNvPr id="4" name="Date Placeholder 3"/>
          <p:cNvSpPr>
            <a:spLocks noGrp="1"/>
          </p:cNvSpPr>
          <p:nvPr>
            <p:ph type="dt" sz="half" idx="10"/>
          </p:nvPr>
        </p:nvSpPr>
        <p:spPr/>
        <p:txBody>
          <a:bodyPr/>
          <a:lstStyle/>
          <a:p>
            <a:fld id="{C99D4806-B90B-467F-B621-23530C5F6C43}" type="datetime1">
              <a:rPr lang="en-US" smtClean="0"/>
              <a:t>7/27/2016</a:t>
            </a:fld>
            <a:endParaRPr lang="en-US" dirty="0"/>
          </a:p>
        </p:txBody>
      </p:sp>
      <p:sp>
        <p:nvSpPr>
          <p:cNvPr id="5" name="Footer Placeholder 4"/>
          <p:cNvSpPr>
            <a:spLocks noGrp="1"/>
          </p:cNvSpPr>
          <p:nvPr>
            <p:ph type="ftr" sz="quarter" idx="11"/>
          </p:nvPr>
        </p:nvSpPr>
        <p:spPr>
          <a:xfrm>
            <a:off x="3124200" y="6356350"/>
            <a:ext cx="4419600" cy="365125"/>
          </a:xfrm>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1</a:t>
            </a:fld>
            <a:endParaRPr lang="en-US" dirty="0"/>
          </a:p>
        </p:txBody>
      </p:sp>
      <p:sp>
        <p:nvSpPr>
          <p:cNvPr id="11" name="TextBox 10"/>
          <p:cNvSpPr txBox="1"/>
          <p:nvPr/>
        </p:nvSpPr>
        <p:spPr>
          <a:xfrm>
            <a:off x="2438400" y="685800"/>
            <a:ext cx="4038600" cy="707886"/>
          </a:xfrm>
          <a:prstGeom prst="rect">
            <a:avLst/>
          </a:prstGeom>
          <a:noFill/>
        </p:spPr>
        <p:txBody>
          <a:bodyPr wrap="square" rtlCol="0">
            <a:spAutoFit/>
          </a:bodyPr>
          <a:lstStyle/>
          <a:p>
            <a:pPr algn="ctr"/>
            <a:r>
              <a:rPr lang="en-US" sz="2000" dirty="0" smtClean="0"/>
              <a:t>University Of Karachi</a:t>
            </a:r>
          </a:p>
          <a:p>
            <a:pPr algn="ctr"/>
            <a:r>
              <a:rPr lang="en-US" sz="2000" dirty="0" smtClean="0"/>
              <a:t>Department Of  Computer Science</a:t>
            </a:r>
            <a:endParaRPr lang="en-US" sz="2000" dirty="0"/>
          </a:p>
        </p:txBody>
      </p:sp>
    </p:spTree>
    <p:extLst>
      <p:ext uri="{BB962C8B-B14F-4D97-AF65-F5344CB8AC3E}">
        <p14:creationId xmlns:p14="http://schemas.microsoft.com/office/powerpoint/2010/main" val="28268894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a:t>
            </a:r>
            <a:endParaRPr lang="en-US" dirty="0"/>
          </a:p>
        </p:txBody>
      </p:sp>
      <p:sp>
        <p:nvSpPr>
          <p:cNvPr id="3" name="Text Placeholder 2"/>
          <p:cNvSpPr>
            <a:spLocks noGrp="1"/>
          </p:cNvSpPr>
          <p:nvPr>
            <p:ph type="body" idx="1"/>
          </p:nvPr>
        </p:nvSpPr>
        <p:spPr/>
        <p:txBody>
          <a:bodyPr>
            <a:normAutofit/>
          </a:bodyPr>
          <a:lstStyle/>
          <a:p>
            <a:r>
              <a:rPr lang="en-US" dirty="0" smtClean="0"/>
              <a:t>In this section we show our GUI so that viewers can understand the interaction in between input and output.</a:t>
            </a:r>
            <a:endParaRPr lang="en-US" dirty="0"/>
          </a:p>
        </p:txBody>
      </p:sp>
      <p:sp>
        <p:nvSpPr>
          <p:cNvPr id="4" name="Date Placeholder 3"/>
          <p:cNvSpPr>
            <a:spLocks noGrp="1"/>
          </p:cNvSpPr>
          <p:nvPr>
            <p:ph type="dt" sz="half" idx="10"/>
          </p:nvPr>
        </p:nvSpPr>
        <p:spPr/>
        <p:txBody>
          <a:bodyPr/>
          <a:lstStyle/>
          <a:p>
            <a:fld id="{5B171308-9085-4B03-8453-126257294248}" type="datetime1">
              <a:rPr lang="en-US" smtClean="0"/>
              <a:t>7/27/2016</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10</a:t>
            </a:fld>
            <a:endParaRPr lang="en-US"/>
          </a:p>
        </p:txBody>
      </p:sp>
    </p:spTree>
    <p:extLst>
      <p:ext uri="{BB962C8B-B14F-4D97-AF65-F5344CB8AC3E}">
        <p14:creationId xmlns:p14="http://schemas.microsoft.com/office/powerpoint/2010/main" val="788684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2064E0-5A5A-4E98-8849-CAD9B5D8EA93}" type="datetime1">
              <a:rPr lang="en-US" smtClean="0"/>
              <a:t>7/27/2016</a:t>
            </a:fld>
            <a:endParaRPr lang="en-US"/>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11</a:t>
            </a:fld>
            <a:endParaRPr lang="en-US"/>
          </a:p>
        </p:txBody>
      </p:sp>
      <p:pic>
        <p:nvPicPr>
          <p:cNvPr id="5" name="Picture 4"/>
          <p:cNvPicPr>
            <a:picLocks noChangeAspect="1"/>
          </p:cNvPicPr>
          <p:nvPr/>
        </p:nvPicPr>
        <p:blipFill>
          <a:blip r:embed="rId2"/>
          <a:stretch>
            <a:fillRect/>
          </a:stretch>
        </p:blipFill>
        <p:spPr>
          <a:xfrm>
            <a:off x="152400" y="838200"/>
            <a:ext cx="8723188" cy="5391150"/>
          </a:xfrm>
          <a:prstGeom prst="rect">
            <a:avLst/>
          </a:prstGeom>
        </p:spPr>
      </p:pic>
      <p:sp>
        <p:nvSpPr>
          <p:cNvPr id="6" name="TextBox 5"/>
          <p:cNvSpPr txBox="1"/>
          <p:nvPr/>
        </p:nvSpPr>
        <p:spPr>
          <a:xfrm>
            <a:off x="246794" y="115669"/>
            <a:ext cx="8534400" cy="707886"/>
          </a:xfrm>
          <a:prstGeom prst="rect">
            <a:avLst/>
          </a:prstGeom>
          <a:noFill/>
        </p:spPr>
        <p:txBody>
          <a:bodyPr wrap="square" rtlCol="0">
            <a:spAutoFit/>
          </a:bodyPr>
          <a:lstStyle/>
          <a:p>
            <a:r>
              <a:rPr lang="en-GB" sz="2000" dirty="0" smtClean="0"/>
              <a:t>It’s a simple GUI in which user have to browse the image for the processing. Results will be shown in the empty space in between.</a:t>
            </a:r>
            <a:endParaRPr lang="en-GB" sz="2000" dirty="0"/>
          </a:p>
        </p:txBody>
      </p:sp>
    </p:spTree>
    <p:extLst>
      <p:ext uri="{BB962C8B-B14F-4D97-AF65-F5344CB8AC3E}">
        <p14:creationId xmlns:p14="http://schemas.microsoft.com/office/powerpoint/2010/main" val="9173133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Before getting into the theoretical/Mathematical details  we   will show viewers some important results to grasp the techniques and concepts.</a:t>
            </a:r>
            <a:endParaRPr lang="en-US" dirty="0"/>
          </a:p>
        </p:txBody>
      </p:sp>
      <p:sp>
        <p:nvSpPr>
          <p:cNvPr id="4" name="Date Placeholder 3"/>
          <p:cNvSpPr>
            <a:spLocks noGrp="1"/>
          </p:cNvSpPr>
          <p:nvPr>
            <p:ph type="dt" sz="half" idx="10"/>
          </p:nvPr>
        </p:nvSpPr>
        <p:spPr>
          <a:xfrm>
            <a:off x="457200" y="6324600"/>
            <a:ext cx="2133600" cy="365125"/>
          </a:xfrm>
        </p:spPr>
        <p:txBody>
          <a:bodyPr/>
          <a:lstStyle/>
          <a:p>
            <a:fld id="{5C9193C2-45AC-4F3B-99F3-5378D0311544}" type="datetime1">
              <a:rPr lang="en-US" smtClean="0"/>
              <a:t>7/27/2016</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12</a:t>
            </a:fld>
            <a:endParaRPr lang="en-US"/>
          </a:p>
        </p:txBody>
      </p:sp>
    </p:spTree>
    <p:extLst>
      <p:ext uri="{BB962C8B-B14F-4D97-AF65-F5344CB8AC3E}">
        <p14:creationId xmlns:p14="http://schemas.microsoft.com/office/powerpoint/2010/main" val="2468894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CE7155-2C4B-453E-A67F-0473A2C06A86}" type="datetime1">
              <a:rPr lang="en-US" smtClean="0"/>
              <a:t>7/27/2016</a:t>
            </a:fld>
            <a:endParaRPr lang="en-US"/>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13</a:t>
            </a:fld>
            <a:endParaRPr lang="en-US"/>
          </a:p>
        </p:txBody>
      </p:sp>
      <p:pic>
        <p:nvPicPr>
          <p:cNvPr id="8" name="Content Placeholder 7"/>
          <p:cNvPicPr>
            <a:picLocks noGrp="1" noChangeAspect="1"/>
          </p:cNvPicPr>
          <p:nvPr>
            <p:ph idx="4294967295"/>
          </p:nvPr>
        </p:nvPicPr>
        <p:blipFill>
          <a:blip r:embed="rId2"/>
          <a:stretch>
            <a:fillRect/>
          </a:stretch>
        </p:blipFill>
        <p:spPr>
          <a:xfrm>
            <a:off x="382190" y="990600"/>
            <a:ext cx="8381999" cy="4800600"/>
          </a:xfrm>
          <a:prstGeom prst="rect">
            <a:avLst/>
          </a:prstGeom>
        </p:spPr>
      </p:pic>
      <p:sp>
        <p:nvSpPr>
          <p:cNvPr id="9" name="TextBox 8"/>
          <p:cNvSpPr txBox="1"/>
          <p:nvPr/>
        </p:nvSpPr>
        <p:spPr>
          <a:xfrm>
            <a:off x="152400" y="0"/>
            <a:ext cx="8381999" cy="769441"/>
          </a:xfrm>
          <a:prstGeom prst="rect">
            <a:avLst/>
          </a:prstGeom>
          <a:noFill/>
        </p:spPr>
        <p:txBody>
          <a:bodyPr wrap="square" rtlCol="0">
            <a:spAutoFit/>
          </a:bodyPr>
          <a:lstStyle/>
          <a:p>
            <a:pPr algn="ctr"/>
            <a:r>
              <a:rPr lang="en-GB" sz="4400" dirty="0" smtClean="0">
                <a:latin typeface="+mj-lt"/>
              </a:rPr>
              <a:t>Dilation (Structural layout)</a:t>
            </a:r>
            <a:endParaRPr lang="en-GB" sz="4400" dirty="0">
              <a:latin typeface="+mj-lt"/>
            </a:endParaRPr>
          </a:p>
        </p:txBody>
      </p:sp>
    </p:spTree>
    <p:extLst>
      <p:ext uri="{BB962C8B-B14F-4D97-AF65-F5344CB8AC3E}">
        <p14:creationId xmlns:p14="http://schemas.microsoft.com/office/powerpoint/2010/main" val="2089970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F269CA-6935-4349-8195-59705EB39B9E}" type="datetime1">
              <a:rPr lang="en-US" smtClean="0"/>
              <a:t>7/27/2016</a:t>
            </a:fld>
            <a:endParaRPr lang="en-US"/>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14</a:t>
            </a:fld>
            <a:endParaRPr lang="en-US"/>
          </a:p>
        </p:txBody>
      </p:sp>
      <p:pic>
        <p:nvPicPr>
          <p:cNvPr id="5" name="Picture 4"/>
          <p:cNvPicPr>
            <a:picLocks noChangeAspect="1"/>
          </p:cNvPicPr>
          <p:nvPr/>
        </p:nvPicPr>
        <p:blipFill>
          <a:blip r:embed="rId2"/>
          <a:stretch>
            <a:fillRect/>
          </a:stretch>
        </p:blipFill>
        <p:spPr>
          <a:xfrm>
            <a:off x="609600" y="990600"/>
            <a:ext cx="7848600" cy="5105400"/>
          </a:xfrm>
          <a:prstGeom prst="rect">
            <a:avLst/>
          </a:prstGeom>
        </p:spPr>
      </p:pic>
      <p:sp>
        <p:nvSpPr>
          <p:cNvPr id="6" name="TextBox 5"/>
          <p:cNvSpPr txBox="1"/>
          <p:nvPr/>
        </p:nvSpPr>
        <p:spPr>
          <a:xfrm>
            <a:off x="609600" y="304800"/>
            <a:ext cx="7799763" cy="707886"/>
          </a:xfrm>
          <a:prstGeom prst="rect">
            <a:avLst/>
          </a:prstGeom>
          <a:noFill/>
        </p:spPr>
        <p:txBody>
          <a:bodyPr wrap="square" rtlCol="0">
            <a:spAutoFit/>
          </a:bodyPr>
          <a:lstStyle/>
          <a:p>
            <a:pPr algn="ctr"/>
            <a:r>
              <a:rPr lang="en-GB" sz="4000" dirty="0" smtClean="0">
                <a:latin typeface="+mj-lt"/>
              </a:rPr>
              <a:t>Labelling (Logical Layout)</a:t>
            </a:r>
            <a:endParaRPr lang="en-GB" sz="4000" dirty="0">
              <a:latin typeface="+mj-lt"/>
            </a:endParaRPr>
          </a:p>
        </p:txBody>
      </p:sp>
    </p:spTree>
    <p:extLst>
      <p:ext uri="{BB962C8B-B14F-4D97-AF65-F5344CB8AC3E}">
        <p14:creationId xmlns:p14="http://schemas.microsoft.com/office/powerpoint/2010/main" val="1463607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DEF1-D862-42B8-8BF4-0BD58741402D}" type="datetime1">
              <a:rPr lang="en-US" smtClean="0"/>
              <a:t>7/27/2016</a:t>
            </a:fld>
            <a:endParaRPr lang="en-US"/>
          </a:p>
        </p:txBody>
      </p:sp>
      <p:sp>
        <p:nvSpPr>
          <p:cNvPr id="3" name="Footer Placeholder 2"/>
          <p:cNvSpPr>
            <a:spLocks noGrp="1"/>
          </p:cNvSpPr>
          <p:nvPr>
            <p:ph type="ftr" sz="quarter" idx="11"/>
          </p:nvPr>
        </p:nvSpPr>
        <p:spPr/>
        <p:txBody>
          <a:bodyPr/>
          <a:lstStyle/>
          <a:p>
            <a:r>
              <a:rPr lang="en-GB" smtClean="0"/>
              <a:t>BSCS-621 Topic of Current Interest ( Digital Image Processing)</a:t>
            </a:r>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15</a:t>
            </a:fld>
            <a:endParaRPr lang="en-US"/>
          </a:p>
        </p:txBody>
      </p:sp>
      <p:sp>
        <p:nvSpPr>
          <p:cNvPr id="5" name="TextBox 4"/>
          <p:cNvSpPr txBox="1"/>
          <p:nvPr/>
        </p:nvSpPr>
        <p:spPr>
          <a:xfrm>
            <a:off x="609600" y="381000"/>
            <a:ext cx="8077200" cy="769441"/>
          </a:xfrm>
          <a:prstGeom prst="rect">
            <a:avLst/>
          </a:prstGeom>
          <a:noFill/>
        </p:spPr>
        <p:txBody>
          <a:bodyPr wrap="square" rtlCol="0">
            <a:spAutoFit/>
          </a:bodyPr>
          <a:lstStyle/>
          <a:p>
            <a:r>
              <a:rPr lang="en-GB" sz="4400" dirty="0" smtClean="0">
                <a:latin typeface="+mj-lt"/>
              </a:rPr>
              <a:t>Concatenation of cropped images</a:t>
            </a:r>
            <a:endParaRPr lang="en-GB" sz="4400" dirty="0">
              <a:latin typeface="+mj-lt"/>
            </a:endParaRPr>
          </a:p>
        </p:txBody>
      </p:sp>
      <p:pic>
        <p:nvPicPr>
          <p:cNvPr id="6" name="Picture 5"/>
          <p:cNvPicPr>
            <a:picLocks noChangeAspect="1"/>
          </p:cNvPicPr>
          <p:nvPr/>
        </p:nvPicPr>
        <p:blipFill>
          <a:blip r:embed="rId2"/>
          <a:stretch>
            <a:fillRect/>
          </a:stretch>
        </p:blipFill>
        <p:spPr>
          <a:xfrm>
            <a:off x="364694" y="1150441"/>
            <a:ext cx="8567012" cy="4876800"/>
          </a:xfrm>
          <a:prstGeom prst="rect">
            <a:avLst/>
          </a:prstGeom>
        </p:spPr>
      </p:pic>
    </p:spTree>
    <p:extLst>
      <p:ext uri="{BB962C8B-B14F-4D97-AF65-F5344CB8AC3E}">
        <p14:creationId xmlns:p14="http://schemas.microsoft.com/office/powerpoint/2010/main" val="311610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a:t>
            </a:r>
            <a:endParaRPr lang="en-US" dirty="0"/>
          </a:p>
        </p:txBody>
      </p:sp>
      <p:sp>
        <p:nvSpPr>
          <p:cNvPr id="3" name="Text Placeholder 2"/>
          <p:cNvSpPr>
            <a:spLocks noGrp="1"/>
          </p:cNvSpPr>
          <p:nvPr>
            <p:ph type="body" idx="1"/>
          </p:nvPr>
        </p:nvSpPr>
        <p:spPr/>
        <p:txBody>
          <a:bodyPr>
            <a:normAutofit/>
          </a:bodyPr>
          <a:lstStyle/>
          <a:p>
            <a:r>
              <a:rPr lang="en-US" dirty="0" smtClean="0"/>
              <a:t>In this Section we described the preprocessing applied on input images along with necessary </a:t>
            </a:r>
            <a:r>
              <a:rPr lang="en-US" dirty="0" err="1" smtClean="0"/>
              <a:t>matlab</a:t>
            </a:r>
            <a:r>
              <a:rPr lang="en-US" dirty="0" smtClean="0"/>
              <a:t> code.</a:t>
            </a:r>
            <a:endParaRPr lang="en-US" dirty="0"/>
          </a:p>
        </p:txBody>
      </p:sp>
      <p:sp>
        <p:nvSpPr>
          <p:cNvPr id="4" name="Date Placeholder 3"/>
          <p:cNvSpPr>
            <a:spLocks noGrp="1"/>
          </p:cNvSpPr>
          <p:nvPr>
            <p:ph type="dt" sz="half" idx="10"/>
          </p:nvPr>
        </p:nvSpPr>
        <p:spPr/>
        <p:txBody>
          <a:bodyPr/>
          <a:lstStyle/>
          <a:p>
            <a:fld id="{EA2601C0-14AD-47D3-988D-6D50553D4DED}" type="datetime1">
              <a:rPr lang="en-US" smtClean="0"/>
              <a:t>7/27/2016</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16</a:t>
            </a:fld>
            <a:endParaRPr lang="en-US"/>
          </a:p>
        </p:txBody>
      </p:sp>
    </p:spTree>
    <p:extLst>
      <p:ext uri="{BB962C8B-B14F-4D97-AF65-F5344CB8AC3E}">
        <p14:creationId xmlns:p14="http://schemas.microsoft.com/office/powerpoint/2010/main" val="2920096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Noise Removal (Halftone)</a:t>
            </a:r>
            <a:endParaRPr lang="en-GB" dirty="0"/>
          </a:p>
        </p:txBody>
      </p:sp>
      <p:sp>
        <p:nvSpPr>
          <p:cNvPr id="2" name="Date Placeholder 1"/>
          <p:cNvSpPr>
            <a:spLocks noGrp="1"/>
          </p:cNvSpPr>
          <p:nvPr>
            <p:ph type="dt" sz="half" idx="10"/>
          </p:nvPr>
        </p:nvSpPr>
        <p:spPr/>
        <p:txBody>
          <a:bodyPr/>
          <a:lstStyle/>
          <a:p>
            <a:fld id="{F443F7C9-307D-451A-84A0-E399B1760DF2}" type="datetime1">
              <a:rPr lang="en-US" smtClean="0"/>
              <a:t>7/27/2016</a:t>
            </a:fld>
            <a:endParaRPr lang="en-US"/>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17</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2362200"/>
            <a:ext cx="7627295" cy="3906426"/>
          </a:xfrm>
          <a:prstGeom prst="rect">
            <a:avLst/>
          </a:prstGeom>
        </p:spPr>
      </p:pic>
    </p:spTree>
    <p:extLst>
      <p:ext uri="{BB962C8B-B14F-4D97-AF65-F5344CB8AC3E}">
        <p14:creationId xmlns:p14="http://schemas.microsoft.com/office/powerpoint/2010/main" val="3030311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B05572-ED35-4943-B0DE-C6ADFA74070F}" type="datetime1">
              <a:rPr lang="en-US" smtClean="0"/>
              <a:t>7/27/2016</a:t>
            </a:fld>
            <a:endParaRPr lang="en-US"/>
          </a:p>
        </p:txBody>
      </p:sp>
      <p:sp>
        <p:nvSpPr>
          <p:cNvPr id="3" name="Footer Placeholder 2"/>
          <p:cNvSpPr>
            <a:spLocks noGrp="1"/>
          </p:cNvSpPr>
          <p:nvPr>
            <p:ph type="ftr" sz="quarter" idx="11"/>
          </p:nvPr>
        </p:nvSpPr>
        <p:spPr/>
        <p:txBody>
          <a:bodyPr/>
          <a:lstStyle/>
          <a:p>
            <a:r>
              <a:rPr lang="en-US" dirty="0" smtClean="0"/>
              <a:t>Topic </a:t>
            </a:r>
            <a:r>
              <a:rPr lang="en-US" dirty="0"/>
              <a:t>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18</a:t>
            </a:fld>
            <a:endParaRPr lang="en-US"/>
          </a:p>
        </p:txBody>
      </p:sp>
      <p:pic>
        <p:nvPicPr>
          <p:cNvPr id="6" name="Picture 5"/>
          <p:cNvPicPr>
            <a:picLocks noChangeAspect="1"/>
          </p:cNvPicPr>
          <p:nvPr/>
        </p:nvPicPr>
        <p:blipFill>
          <a:blip r:embed="rId2"/>
          <a:stretch>
            <a:fillRect/>
          </a:stretch>
        </p:blipFill>
        <p:spPr>
          <a:xfrm>
            <a:off x="139302" y="1219200"/>
            <a:ext cx="8867775" cy="4471987"/>
          </a:xfrm>
          <a:prstGeom prst="rect">
            <a:avLst/>
          </a:prstGeom>
        </p:spPr>
      </p:pic>
      <p:sp>
        <p:nvSpPr>
          <p:cNvPr id="5" name="TextBox 4"/>
          <p:cNvSpPr txBox="1"/>
          <p:nvPr/>
        </p:nvSpPr>
        <p:spPr>
          <a:xfrm>
            <a:off x="139302" y="450601"/>
            <a:ext cx="8867775" cy="461665"/>
          </a:xfrm>
          <a:prstGeom prst="rect">
            <a:avLst/>
          </a:prstGeom>
          <a:noFill/>
        </p:spPr>
        <p:txBody>
          <a:bodyPr wrap="square" rtlCol="0">
            <a:spAutoFit/>
          </a:bodyPr>
          <a:lstStyle/>
          <a:p>
            <a:pPr algn="ctr"/>
            <a:r>
              <a:rPr lang="en-GB" sz="2400" b="1" dirty="0" smtClean="0"/>
              <a:t>After applying median filter</a:t>
            </a:r>
            <a:r>
              <a:rPr lang="en-GB" b="1" dirty="0" smtClean="0"/>
              <a:t>.</a:t>
            </a:r>
            <a:endParaRPr lang="en-GB" b="1" dirty="0"/>
          </a:p>
        </p:txBody>
      </p:sp>
    </p:spTree>
    <p:extLst>
      <p:ext uri="{BB962C8B-B14F-4D97-AF65-F5344CB8AC3E}">
        <p14:creationId xmlns:p14="http://schemas.microsoft.com/office/powerpoint/2010/main" val="2637045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Aspect ratio</a:t>
            </a:r>
            <a:endParaRPr lang="en-GB" dirty="0"/>
          </a:p>
        </p:txBody>
      </p:sp>
      <p:sp>
        <p:nvSpPr>
          <p:cNvPr id="2" name="Date Placeholder 1"/>
          <p:cNvSpPr>
            <a:spLocks noGrp="1"/>
          </p:cNvSpPr>
          <p:nvPr>
            <p:ph type="dt" sz="half" idx="10"/>
          </p:nvPr>
        </p:nvSpPr>
        <p:spPr/>
        <p:txBody>
          <a:bodyPr/>
          <a:lstStyle/>
          <a:p>
            <a:fld id="{FC68DEF1-D862-42B8-8BF4-0BD58741402D}" type="datetime1">
              <a:rPr lang="en-US" smtClean="0"/>
              <a:t>7/27/2016</a:t>
            </a:fld>
            <a:endParaRPr lang="en-US"/>
          </a:p>
        </p:txBody>
      </p:sp>
      <p:sp>
        <p:nvSpPr>
          <p:cNvPr id="3" name="Footer Placeholder 2"/>
          <p:cNvSpPr>
            <a:spLocks noGrp="1"/>
          </p:cNvSpPr>
          <p:nvPr>
            <p:ph type="ftr" sz="quarter" idx="11"/>
          </p:nvPr>
        </p:nvSpPr>
        <p:spPr/>
        <p:txBody>
          <a:bodyPr/>
          <a:lstStyle/>
          <a:p>
            <a:r>
              <a:rPr lang="en-GB" smtClean="0"/>
              <a:t>BSCS-621 Topic of Current Interest ( Digital Image Processing)</a:t>
            </a:r>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19</a:t>
            </a:fld>
            <a:endParaRPr lang="en-US"/>
          </a:p>
        </p:txBody>
      </p:sp>
      <p:pic>
        <p:nvPicPr>
          <p:cNvPr id="10" name="Content Placeholder 9"/>
          <p:cNvPicPr>
            <a:picLocks noGrp="1" noChangeAspect="1"/>
          </p:cNvPicPr>
          <p:nvPr>
            <p:ph idx="1"/>
          </p:nvPr>
        </p:nvPicPr>
        <p:blipFill>
          <a:blip r:embed="rId2"/>
          <a:stretch>
            <a:fillRect/>
          </a:stretch>
        </p:blipFill>
        <p:spPr>
          <a:xfrm>
            <a:off x="224185" y="1905000"/>
            <a:ext cx="4347815" cy="2431116"/>
          </a:xfrm>
          <a:prstGeom prst="rect">
            <a:avLst/>
          </a:prstGeom>
        </p:spPr>
      </p:pic>
      <p:pic>
        <p:nvPicPr>
          <p:cNvPr id="11" name="Picture 10"/>
          <p:cNvPicPr>
            <a:picLocks noChangeAspect="1"/>
          </p:cNvPicPr>
          <p:nvPr/>
        </p:nvPicPr>
        <p:blipFill>
          <a:blip r:embed="rId3"/>
          <a:stretch>
            <a:fillRect/>
          </a:stretch>
        </p:blipFill>
        <p:spPr>
          <a:xfrm>
            <a:off x="4594860" y="1905000"/>
            <a:ext cx="4057642" cy="3962400"/>
          </a:xfrm>
          <a:prstGeom prst="rect">
            <a:avLst/>
          </a:prstGeom>
        </p:spPr>
      </p:pic>
      <p:sp>
        <p:nvSpPr>
          <p:cNvPr id="12" name="TextBox 11"/>
          <p:cNvSpPr txBox="1"/>
          <p:nvPr/>
        </p:nvSpPr>
        <p:spPr>
          <a:xfrm>
            <a:off x="152400" y="4408220"/>
            <a:ext cx="4420790" cy="369332"/>
          </a:xfrm>
          <a:prstGeom prst="rect">
            <a:avLst/>
          </a:prstGeom>
          <a:noFill/>
        </p:spPr>
        <p:txBody>
          <a:bodyPr wrap="square" rtlCol="0">
            <a:spAutoFit/>
          </a:bodyPr>
          <a:lstStyle/>
          <a:p>
            <a:r>
              <a:rPr lang="en-GB" b="1" dirty="0" smtClean="0"/>
              <a:t>Original image</a:t>
            </a:r>
            <a:endParaRPr lang="en-GB" b="1" dirty="0"/>
          </a:p>
        </p:txBody>
      </p:sp>
      <p:sp>
        <p:nvSpPr>
          <p:cNvPr id="13" name="TextBox 12"/>
          <p:cNvSpPr txBox="1"/>
          <p:nvPr/>
        </p:nvSpPr>
        <p:spPr>
          <a:xfrm>
            <a:off x="4572000" y="5782593"/>
            <a:ext cx="4038600" cy="381000"/>
          </a:xfrm>
          <a:prstGeom prst="rect">
            <a:avLst/>
          </a:prstGeom>
          <a:noFill/>
        </p:spPr>
        <p:txBody>
          <a:bodyPr wrap="square" rtlCol="0">
            <a:spAutoFit/>
          </a:bodyPr>
          <a:lstStyle/>
          <a:p>
            <a:r>
              <a:rPr lang="en-GB" b="1" dirty="0" smtClean="0"/>
              <a:t>After applying aspect ratio</a:t>
            </a:r>
            <a:endParaRPr lang="en-GB" b="1" dirty="0"/>
          </a:p>
        </p:txBody>
      </p:sp>
    </p:spTree>
    <p:extLst>
      <p:ext uri="{BB962C8B-B14F-4D97-AF65-F5344CB8AC3E}">
        <p14:creationId xmlns:p14="http://schemas.microsoft.com/office/powerpoint/2010/main" val="1452470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a:xfrm>
            <a:off x="822959" y="1845734"/>
            <a:ext cx="7543801" cy="4478866"/>
          </a:xfrm>
        </p:spPr>
        <p:txBody>
          <a:bodyPr numCol="2">
            <a:noAutofit/>
          </a:bodyPr>
          <a:lstStyle/>
          <a:p>
            <a:pPr marL="265113" indent="-265113">
              <a:buFont typeface="Wingdings" panose="05000000000000000000" pitchFamily="2" charset="2"/>
              <a:buChar char="§"/>
            </a:pPr>
            <a:r>
              <a:rPr lang="en-US" dirty="0" smtClean="0"/>
              <a:t>Problem Statement </a:t>
            </a:r>
          </a:p>
          <a:p>
            <a:pPr marL="265113" indent="-265113">
              <a:buFont typeface="Wingdings" panose="05000000000000000000" pitchFamily="2" charset="2"/>
              <a:buChar char="§"/>
            </a:pPr>
            <a:r>
              <a:rPr lang="en-US" dirty="0" smtClean="0"/>
              <a:t>Why It is important to Solve the Chosen Problem?</a:t>
            </a:r>
          </a:p>
          <a:p>
            <a:pPr marL="265113" indent="-265113">
              <a:buFont typeface="Wingdings" panose="05000000000000000000" pitchFamily="2" charset="2"/>
              <a:buChar char="§"/>
            </a:pPr>
            <a:r>
              <a:rPr lang="en-US" dirty="0" smtClean="0"/>
              <a:t>Data Acquisition (Input Images) </a:t>
            </a:r>
          </a:p>
          <a:p>
            <a:pPr marL="265113" indent="-265113">
              <a:buFont typeface="Wingdings" panose="05000000000000000000" pitchFamily="2" charset="2"/>
              <a:buChar char="§"/>
            </a:pPr>
            <a:r>
              <a:rPr lang="en-US" dirty="0" smtClean="0"/>
              <a:t>Block Diagram </a:t>
            </a:r>
          </a:p>
          <a:p>
            <a:pPr marL="265113" indent="-265113">
              <a:buFont typeface="Wingdings" panose="05000000000000000000" pitchFamily="2" charset="2"/>
              <a:buChar char="§"/>
            </a:pPr>
            <a:r>
              <a:rPr lang="en-US" dirty="0" smtClean="0"/>
              <a:t>GUI </a:t>
            </a:r>
          </a:p>
          <a:p>
            <a:pPr marL="265113" indent="-265113">
              <a:buFont typeface="Wingdings" panose="05000000000000000000" pitchFamily="2" charset="2"/>
              <a:buChar char="§"/>
            </a:pPr>
            <a:r>
              <a:rPr lang="en-US" dirty="0" smtClean="0"/>
              <a:t>intermediate and output images (Important Results)</a:t>
            </a:r>
          </a:p>
          <a:p>
            <a:pPr marL="265113" indent="-265113">
              <a:buFont typeface="Wingdings" panose="05000000000000000000" pitchFamily="2" charset="2"/>
              <a:buChar char="§"/>
            </a:pPr>
            <a:r>
              <a:rPr lang="en-US" dirty="0" smtClean="0"/>
              <a:t>Preprocessing Details</a:t>
            </a:r>
          </a:p>
          <a:p>
            <a:pPr marL="265113" indent="-265113">
              <a:buFont typeface="Wingdings" panose="05000000000000000000" pitchFamily="2" charset="2"/>
              <a:buChar char="§"/>
            </a:pPr>
            <a:r>
              <a:rPr lang="en-US" dirty="0" smtClean="0"/>
              <a:t>Algorithm Description</a:t>
            </a:r>
          </a:p>
          <a:p>
            <a:pPr marL="800100" lvl="2" indent="-342900">
              <a:buFont typeface="Wingdings" panose="05000000000000000000" pitchFamily="2" charset="2"/>
              <a:buChar char="Ø"/>
            </a:pPr>
            <a:r>
              <a:rPr lang="en-US" sz="2000" dirty="0" smtClean="0"/>
              <a:t>Image Segmentation </a:t>
            </a:r>
          </a:p>
          <a:p>
            <a:pPr marL="987425" lvl="2" indent="-265113">
              <a:buFont typeface="Wingdings" panose="05000000000000000000" pitchFamily="2" charset="2"/>
              <a:buChar char="Ø"/>
            </a:pPr>
            <a:r>
              <a:rPr lang="en-US" sz="2000" dirty="0" smtClean="0"/>
              <a:t>Feature Extraction </a:t>
            </a:r>
          </a:p>
          <a:p>
            <a:pPr marL="987425" lvl="2" indent="-265113">
              <a:buFont typeface="Wingdings" panose="05000000000000000000" pitchFamily="2" charset="2"/>
              <a:buChar char="Ø"/>
            </a:pPr>
            <a:r>
              <a:rPr lang="en-US" sz="2000" dirty="0" smtClean="0"/>
              <a:t>Matching Criteria </a:t>
            </a:r>
          </a:p>
          <a:p>
            <a:pPr marL="722313" indent="-265113">
              <a:buFont typeface="Wingdings" panose="05000000000000000000" pitchFamily="2" charset="2"/>
              <a:buChar char="§"/>
            </a:pPr>
            <a:r>
              <a:rPr lang="en-US" dirty="0" smtClean="0"/>
              <a:t>Challenges/ Difficulties</a:t>
            </a:r>
          </a:p>
          <a:p>
            <a:pPr marL="722313" indent="-265113">
              <a:buFont typeface="Wingdings" panose="05000000000000000000" pitchFamily="2" charset="2"/>
              <a:buChar char="§"/>
            </a:pPr>
            <a:r>
              <a:rPr lang="en-US" dirty="0" smtClean="0"/>
              <a:t>Learning and Achievements</a:t>
            </a:r>
          </a:p>
          <a:p>
            <a:pPr marL="722313" indent="-265113">
              <a:buFont typeface="Wingdings" panose="05000000000000000000" pitchFamily="2" charset="2"/>
              <a:buChar char="§"/>
            </a:pPr>
            <a:r>
              <a:rPr lang="en-US" dirty="0" smtClean="0"/>
              <a:t>Improvements and Future Work </a:t>
            </a:r>
          </a:p>
          <a:p>
            <a:pPr marL="722313" indent="-265113">
              <a:buFont typeface="Wingdings" panose="05000000000000000000" pitchFamily="2" charset="2"/>
              <a:buChar char="§"/>
            </a:pPr>
            <a:r>
              <a:rPr lang="en-US" dirty="0" smtClean="0"/>
              <a:t>Demo and Queries</a:t>
            </a:r>
          </a:p>
        </p:txBody>
      </p:sp>
      <p:sp>
        <p:nvSpPr>
          <p:cNvPr id="4" name="Date Placeholder 3"/>
          <p:cNvSpPr>
            <a:spLocks noGrp="1"/>
          </p:cNvSpPr>
          <p:nvPr>
            <p:ph type="dt" sz="half" idx="10"/>
          </p:nvPr>
        </p:nvSpPr>
        <p:spPr/>
        <p:txBody>
          <a:bodyPr/>
          <a:lstStyle/>
          <a:p>
            <a:fld id="{C4E731E8-829B-42E3-AA46-2C0F17DFA0CB}" type="datetime1">
              <a:rPr lang="en-US" smtClean="0"/>
              <a:t>7/27/2016</a:t>
            </a:fld>
            <a:endParaRPr lang="en-US"/>
          </a:p>
        </p:txBody>
      </p:sp>
      <p:sp>
        <p:nvSpPr>
          <p:cNvPr id="5" name="Footer Placeholder 4"/>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2</a:t>
            </a:fld>
            <a:endParaRPr lang="en-US"/>
          </a:p>
        </p:txBody>
      </p:sp>
    </p:spTree>
    <p:extLst>
      <p:ext uri="{BB962C8B-B14F-4D97-AF65-F5344CB8AC3E}">
        <p14:creationId xmlns:p14="http://schemas.microsoft.com/office/powerpoint/2010/main" val="4659651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Foreground </a:t>
            </a:r>
            <a:r>
              <a:rPr lang="en-GB" dirty="0"/>
              <a:t>d</a:t>
            </a:r>
            <a:r>
              <a:rPr lang="en-GB" dirty="0" smtClean="0"/>
              <a:t>etection</a:t>
            </a:r>
            <a:endParaRPr lang="en-GB" dirty="0"/>
          </a:p>
        </p:txBody>
      </p:sp>
      <p:sp>
        <p:nvSpPr>
          <p:cNvPr id="6" name="Content Placeholder 5"/>
          <p:cNvSpPr>
            <a:spLocks noGrp="1"/>
          </p:cNvSpPr>
          <p:nvPr>
            <p:ph idx="1"/>
          </p:nvPr>
        </p:nvSpPr>
        <p:spPr/>
        <p:txBody>
          <a:bodyPr/>
          <a:lstStyle/>
          <a:p>
            <a:pPr marL="176213" indent="-176213">
              <a:buFont typeface="Arial" panose="020B0604020202020204" pitchFamily="34" charset="0"/>
              <a:buChar char="•"/>
            </a:pPr>
            <a:r>
              <a:rPr lang="en-GB" dirty="0" smtClean="0"/>
              <a:t>Threshold the image using </a:t>
            </a:r>
            <a:r>
              <a:rPr lang="en-GB" b="1" dirty="0" err="1" smtClean="0"/>
              <a:t>graythresh</a:t>
            </a:r>
            <a:r>
              <a:rPr lang="en-GB" dirty="0" smtClean="0"/>
              <a:t> function.</a:t>
            </a:r>
          </a:p>
          <a:p>
            <a:pPr marL="176213" indent="-176213">
              <a:buFont typeface="Arial" panose="020B0604020202020204" pitchFamily="34" charset="0"/>
              <a:buChar char="•"/>
            </a:pPr>
            <a:endParaRPr lang="en-GB" dirty="0" smtClean="0"/>
          </a:p>
          <a:p>
            <a:pPr marL="0" indent="0">
              <a:buNone/>
            </a:pPr>
            <a:endParaRPr lang="en-GB" dirty="0" smtClean="0"/>
          </a:p>
          <a:p>
            <a:pPr marL="176213" indent="-176213">
              <a:buFont typeface="Arial" panose="020B0604020202020204" pitchFamily="34" charset="0"/>
              <a:buChar char="•"/>
            </a:pPr>
            <a:endParaRPr lang="en-GB" dirty="0"/>
          </a:p>
        </p:txBody>
      </p:sp>
      <p:sp>
        <p:nvSpPr>
          <p:cNvPr id="2" name="Date Placeholder 1"/>
          <p:cNvSpPr>
            <a:spLocks noGrp="1"/>
          </p:cNvSpPr>
          <p:nvPr>
            <p:ph type="dt" sz="half" idx="10"/>
          </p:nvPr>
        </p:nvSpPr>
        <p:spPr/>
        <p:txBody>
          <a:bodyPr/>
          <a:lstStyle/>
          <a:p>
            <a:fld id="{FC68DEF1-D862-42B8-8BF4-0BD58741402D}" type="datetime1">
              <a:rPr lang="en-US" smtClean="0"/>
              <a:t>7/27/2016</a:t>
            </a:fld>
            <a:endParaRPr lang="en-US"/>
          </a:p>
        </p:txBody>
      </p:sp>
      <p:sp>
        <p:nvSpPr>
          <p:cNvPr id="3" name="Footer Placeholder 2"/>
          <p:cNvSpPr>
            <a:spLocks noGrp="1"/>
          </p:cNvSpPr>
          <p:nvPr>
            <p:ph type="ftr" sz="quarter" idx="11"/>
          </p:nvPr>
        </p:nvSpPr>
        <p:spPr/>
        <p:txBody>
          <a:bodyPr/>
          <a:lstStyle/>
          <a:p>
            <a:r>
              <a:rPr lang="en-GB" smtClean="0"/>
              <a:t>BSCS-621 Topic of Current Interest ( Digital Image Processing)</a:t>
            </a:r>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20</a:t>
            </a:fld>
            <a:endParaRPr lang="en-US"/>
          </a:p>
        </p:txBody>
      </p:sp>
      <p:pic>
        <p:nvPicPr>
          <p:cNvPr id="7" name="Picture 6"/>
          <p:cNvPicPr>
            <a:picLocks noChangeAspect="1"/>
          </p:cNvPicPr>
          <p:nvPr/>
        </p:nvPicPr>
        <p:blipFill>
          <a:blip r:embed="rId2"/>
          <a:stretch>
            <a:fillRect/>
          </a:stretch>
        </p:blipFill>
        <p:spPr>
          <a:xfrm>
            <a:off x="2514600" y="2209800"/>
            <a:ext cx="4114800" cy="4122774"/>
          </a:xfrm>
          <a:prstGeom prst="rect">
            <a:avLst/>
          </a:prstGeom>
        </p:spPr>
      </p:pic>
    </p:spTree>
    <p:extLst>
      <p:ext uri="{BB962C8B-B14F-4D97-AF65-F5344CB8AC3E}">
        <p14:creationId xmlns:p14="http://schemas.microsoft.com/office/powerpoint/2010/main" val="3906075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Description</a:t>
            </a:r>
            <a:br>
              <a:rPr lang="en-US" dirty="0" smtClean="0"/>
            </a:br>
            <a:r>
              <a:rPr lang="en-US" dirty="0" smtClean="0"/>
              <a:t> </a:t>
            </a:r>
            <a:endParaRPr lang="en-US" dirty="0"/>
          </a:p>
        </p:txBody>
      </p:sp>
      <p:sp>
        <p:nvSpPr>
          <p:cNvPr id="3" name="Text Placeholder 2"/>
          <p:cNvSpPr>
            <a:spLocks noGrp="1"/>
          </p:cNvSpPr>
          <p:nvPr>
            <p:ph type="body" idx="1"/>
          </p:nvPr>
        </p:nvSpPr>
        <p:spPr/>
        <p:txBody>
          <a:bodyPr>
            <a:normAutofit/>
          </a:bodyPr>
          <a:lstStyle/>
          <a:p>
            <a:r>
              <a:rPr lang="en-US" dirty="0" smtClean="0"/>
              <a:t>Here we describes the key steps of algorithm that we used for image segmentation </a:t>
            </a:r>
            <a:r>
              <a:rPr lang="en-US" dirty="0" err="1" smtClean="0"/>
              <a:t>and/Or</a:t>
            </a:r>
            <a:r>
              <a:rPr lang="en-US" dirty="0" smtClean="0"/>
              <a:t> Feature Extraction</a:t>
            </a:r>
            <a:endParaRPr lang="en-US" dirty="0"/>
          </a:p>
        </p:txBody>
      </p:sp>
      <p:sp>
        <p:nvSpPr>
          <p:cNvPr id="4" name="Date Placeholder 3"/>
          <p:cNvSpPr>
            <a:spLocks noGrp="1"/>
          </p:cNvSpPr>
          <p:nvPr>
            <p:ph type="dt" sz="half" idx="10"/>
          </p:nvPr>
        </p:nvSpPr>
        <p:spPr/>
        <p:txBody>
          <a:bodyPr/>
          <a:lstStyle/>
          <a:p>
            <a:fld id="{C3C23773-F819-4A69-B6FD-32BCB75AACE6}" type="datetime1">
              <a:rPr lang="en-US" smtClean="0"/>
              <a:t>7/27/2016</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21</a:t>
            </a:fld>
            <a:endParaRPr lang="en-US"/>
          </a:p>
        </p:txBody>
      </p:sp>
    </p:spTree>
    <p:extLst>
      <p:ext uri="{BB962C8B-B14F-4D97-AF65-F5344CB8AC3E}">
        <p14:creationId xmlns:p14="http://schemas.microsoft.com/office/powerpoint/2010/main" val="2819203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DEF1-D862-42B8-8BF4-0BD58741402D}" type="datetime1">
              <a:rPr lang="en-US" smtClean="0"/>
              <a:t>7/27/2016</a:t>
            </a:fld>
            <a:endParaRPr lang="en-US"/>
          </a:p>
        </p:txBody>
      </p:sp>
      <p:sp>
        <p:nvSpPr>
          <p:cNvPr id="3" name="Footer Placeholder 2"/>
          <p:cNvSpPr>
            <a:spLocks noGrp="1"/>
          </p:cNvSpPr>
          <p:nvPr>
            <p:ph type="ftr" sz="quarter" idx="11"/>
          </p:nvPr>
        </p:nvSpPr>
        <p:spPr/>
        <p:txBody>
          <a:bodyPr/>
          <a:lstStyle/>
          <a:p>
            <a:r>
              <a:rPr lang="en-GB" smtClean="0"/>
              <a:t>BSCS-621 Topic of Current Interest ( Digital Image Processing)</a:t>
            </a:r>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22</a:t>
            </a:fld>
            <a:endParaRPr lang="en-US"/>
          </a:p>
        </p:txBody>
      </p:sp>
      <p:sp>
        <p:nvSpPr>
          <p:cNvPr id="8" name="Content Placeholder 5"/>
          <p:cNvSpPr txBox="1">
            <a:spLocks/>
          </p:cNvSpPr>
          <p:nvPr/>
        </p:nvSpPr>
        <p:spPr>
          <a:xfrm>
            <a:off x="373552" y="457200"/>
            <a:ext cx="7543801" cy="518160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GB" dirty="0" smtClean="0"/>
          </a:p>
          <a:p>
            <a:pPr>
              <a:buFont typeface="Wingdings" panose="05000000000000000000" pitchFamily="2" charset="2"/>
              <a:buChar char="Ø"/>
            </a:pPr>
            <a:r>
              <a:rPr lang="en-GB" dirty="0" smtClean="0"/>
              <a:t>Approach: Top-down</a:t>
            </a:r>
          </a:p>
          <a:p>
            <a:pPr>
              <a:buFont typeface="Wingdings" panose="05000000000000000000" pitchFamily="2" charset="2"/>
              <a:buChar char="Ø"/>
            </a:pPr>
            <a:endParaRPr lang="en-GB" dirty="0" smtClean="0"/>
          </a:p>
          <a:p>
            <a:pPr>
              <a:buFont typeface="Wingdings" panose="05000000000000000000" pitchFamily="2" charset="2"/>
              <a:buChar char="Ø"/>
            </a:pPr>
            <a:r>
              <a:rPr lang="en-GB" dirty="0" smtClean="0"/>
              <a:t>Region segmentation: </a:t>
            </a:r>
            <a:r>
              <a:rPr lang="en-GB" b="1" dirty="0" err="1" smtClean="0"/>
              <a:t>regionprops</a:t>
            </a:r>
            <a:r>
              <a:rPr lang="en-GB" b="1" dirty="0" smtClean="0"/>
              <a:t>(‘</a:t>
            </a:r>
            <a:r>
              <a:rPr lang="en-GB" b="1" dirty="0" err="1" smtClean="0"/>
              <a:t>BoundingBox</a:t>
            </a:r>
            <a:r>
              <a:rPr lang="en-GB" b="1" dirty="0" smtClean="0"/>
              <a:t>’).</a:t>
            </a:r>
          </a:p>
          <a:p>
            <a:pPr>
              <a:buFont typeface="Wingdings" panose="05000000000000000000" pitchFamily="2" charset="2"/>
              <a:buChar char="Ø"/>
            </a:pPr>
            <a:endParaRPr lang="en-GB" b="1" dirty="0" smtClean="0"/>
          </a:p>
          <a:p>
            <a:pPr>
              <a:buFont typeface="Wingdings" panose="05000000000000000000" pitchFamily="2" charset="2"/>
              <a:buChar char="Ø"/>
            </a:pPr>
            <a:r>
              <a:rPr lang="en-GB" dirty="0" smtClean="0"/>
              <a:t>Region classification: Text vs Image using </a:t>
            </a:r>
            <a:r>
              <a:rPr lang="en-GB" b="1" dirty="0" smtClean="0"/>
              <a:t>OCR-based approach</a:t>
            </a:r>
            <a:r>
              <a:rPr lang="en-GB" dirty="0" smtClean="0"/>
              <a:t>.</a:t>
            </a:r>
          </a:p>
          <a:p>
            <a:pPr>
              <a:buFont typeface="Wingdings" panose="05000000000000000000" pitchFamily="2" charset="2"/>
              <a:buChar char="Ø"/>
            </a:pPr>
            <a:endParaRPr lang="en-GB" dirty="0" smtClean="0"/>
          </a:p>
          <a:p>
            <a:pPr>
              <a:buFont typeface="Wingdings" panose="05000000000000000000" pitchFamily="2" charset="2"/>
              <a:buChar char="Ø"/>
            </a:pPr>
            <a:r>
              <a:rPr lang="en-GB" dirty="0" smtClean="0"/>
              <a:t>Algorithm: X-Y cut (</a:t>
            </a:r>
            <a:r>
              <a:rPr lang="en-GB" b="1" dirty="0" err="1" smtClean="0"/>
              <a:t>imcrop</a:t>
            </a:r>
            <a:r>
              <a:rPr lang="en-GB" b="1" dirty="0" smtClean="0"/>
              <a:t>()</a:t>
            </a:r>
            <a:r>
              <a:rPr lang="en-GB" dirty="0" smtClean="0"/>
              <a:t>)</a:t>
            </a:r>
          </a:p>
          <a:p>
            <a:pPr>
              <a:buFont typeface="Wingdings" panose="05000000000000000000" pitchFamily="2" charset="2"/>
              <a:buChar char="Ø"/>
            </a:pPr>
            <a:endParaRPr lang="en-GB" dirty="0" smtClean="0"/>
          </a:p>
          <a:p>
            <a:pPr>
              <a:buFont typeface="Wingdings" panose="05000000000000000000" pitchFamily="2" charset="2"/>
              <a:buChar char="Ø"/>
            </a:pPr>
            <a:r>
              <a:rPr lang="en-GB" dirty="0" smtClean="0"/>
              <a:t>Concatenation of images:  </a:t>
            </a:r>
            <a:r>
              <a:rPr lang="en-GB" b="1" dirty="0" smtClean="0"/>
              <a:t>cat(cell{ })</a:t>
            </a:r>
          </a:p>
          <a:p>
            <a:endParaRPr lang="en-GB" dirty="0" smtClean="0"/>
          </a:p>
          <a:p>
            <a:endParaRPr lang="en-GB" dirty="0" smtClean="0"/>
          </a:p>
          <a:p>
            <a:pPr marL="0" indent="0">
              <a:buFont typeface="Calibri" panose="020F0502020204030204" pitchFamily="34" charset="0"/>
              <a:buNone/>
            </a:pPr>
            <a:endParaRPr lang="en-GB" dirty="0" smtClean="0"/>
          </a:p>
          <a:p>
            <a:endParaRPr lang="en-GB" dirty="0" smtClean="0"/>
          </a:p>
          <a:p>
            <a:endParaRPr lang="en-GB" dirty="0"/>
          </a:p>
        </p:txBody>
      </p:sp>
    </p:spTree>
    <p:extLst>
      <p:ext uri="{BB962C8B-B14F-4D97-AF65-F5344CB8AC3E}">
        <p14:creationId xmlns:p14="http://schemas.microsoft.com/office/powerpoint/2010/main" val="2254201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7D881-458B-48D8-AC4B-4D59CDEDDCD1}" type="datetime1">
              <a:rPr lang="en-US" smtClean="0"/>
              <a:t>7/27/2016</a:t>
            </a:fld>
            <a:endParaRPr lang="en-US"/>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23</a:t>
            </a:fld>
            <a:endParaRPr lang="en-US"/>
          </a:p>
        </p:txBody>
      </p:sp>
      <p:sp>
        <p:nvSpPr>
          <p:cNvPr id="6" name="Content Placeholder 5"/>
          <p:cNvSpPr>
            <a:spLocks noGrp="1"/>
          </p:cNvSpPr>
          <p:nvPr>
            <p:ph idx="4294967295"/>
          </p:nvPr>
        </p:nvSpPr>
        <p:spPr>
          <a:xfrm>
            <a:off x="458390" y="381000"/>
            <a:ext cx="8229600" cy="5668962"/>
          </a:xfrm>
        </p:spPr>
        <p:txBody>
          <a:bodyPr>
            <a:normAutofit/>
          </a:bodyPr>
          <a:lstStyle/>
          <a:p>
            <a:pPr marL="0" indent="0">
              <a:buNone/>
            </a:pPr>
            <a:r>
              <a:rPr lang="en-US" b="1" u="sng" dirty="0"/>
              <a:t>Step  1:</a:t>
            </a:r>
            <a:endParaRPr lang="en-GB" dirty="0"/>
          </a:p>
          <a:p>
            <a:pPr marL="0" lvl="0" indent="0">
              <a:buNone/>
            </a:pPr>
            <a:r>
              <a:rPr lang="en-US" dirty="0"/>
              <a:t>Background separation was done by </a:t>
            </a:r>
            <a:r>
              <a:rPr lang="en-US" dirty="0" err="1"/>
              <a:t>thresholding</a:t>
            </a:r>
            <a:r>
              <a:rPr lang="en-US" dirty="0"/>
              <a:t> and inverting the image</a:t>
            </a:r>
            <a:r>
              <a:rPr lang="en-US" dirty="0" smtClean="0"/>
              <a:t>.</a:t>
            </a:r>
            <a:endParaRPr lang="en-GB" dirty="0"/>
          </a:p>
          <a:p>
            <a:pPr marL="0" indent="0">
              <a:buNone/>
            </a:pPr>
            <a:r>
              <a:rPr lang="en-US" b="1" u="sng" dirty="0"/>
              <a:t>Step 2:</a:t>
            </a:r>
            <a:endParaRPr lang="en-GB" dirty="0"/>
          </a:p>
          <a:p>
            <a:pPr marL="0" lvl="0" indent="0">
              <a:buNone/>
            </a:pPr>
            <a:r>
              <a:rPr lang="en-US" dirty="0"/>
              <a:t>Structural layout analysis is done by morphological operations.</a:t>
            </a:r>
            <a:endParaRPr lang="en-GB" dirty="0"/>
          </a:p>
          <a:p>
            <a:pPr marL="0" indent="0">
              <a:buNone/>
            </a:pPr>
            <a:r>
              <a:rPr lang="en-US" b="1" u="sng" dirty="0"/>
              <a:t>Step 3:</a:t>
            </a:r>
            <a:endParaRPr lang="en-GB" dirty="0"/>
          </a:p>
          <a:p>
            <a:pPr marL="0" lvl="0" indent="0">
              <a:buNone/>
            </a:pPr>
            <a:r>
              <a:rPr lang="en-US" dirty="0"/>
              <a:t>Logical layout analysis is done by adding labels to the segmented image regions.</a:t>
            </a:r>
            <a:endParaRPr lang="en-GB" dirty="0"/>
          </a:p>
          <a:p>
            <a:pPr marL="0" lvl="0" indent="0">
              <a:buNone/>
            </a:pPr>
            <a:r>
              <a:rPr lang="en-US" dirty="0"/>
              <a:t>Textual and non-textual regions are separated by OCR</a:t>
            </a:r>
            <a:r>
              <a:rPr lang="en-US" dirty="0" smtClean="0"/>
              <a:t>.</a:t>
            </a:r>
            <a:endParaRPr lang="en-GB" dirty="0"/>
          </a:p>
          <a:p>
            <a:pPr marL="0" indent="0">
              <a:buNone/>
            </a:pPr>
            <a:r>
              <a:rPr lang="en-US" b="1" u="sng" dirty="0"/>
              <a:t>Step  4:</a:t>
            </a:r>
            <a:endParaRPr lang="en-GB" dirty="0"/>
          </a:p>
          <a:p>
            <a:pPr marL="0" lvl="0" indent="0">
              <a:buNone/>
            </a:pPr>
            <a:r>
              <a:rPr lang="en-US" dirty="0"/>
              <a:t>Image stitching is then performed on the segments formed in the previous steps and are placed together  vertically with a scrollbar on it.</a:t>
            </a:r>
            <a:endParaRPr lang="en-GB" dirty="0"/>
          </a:p>
          <a:p>
            <a:endParaRPr lang="en-GB" dirty="0"/>
          </a:p>
        </p:txBody>
      </p:sp>
    </p:spTree>
    <p:extLst>
      <p:ext uri="{BB962C8B-B14F-4D97-AF65-F5344CB8AC3E}">
        <p14:creationId xmlns:p14="http://schemas.microsoft.com/office/powerpoint/2010/main" val="11233666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Challenges and difficulties</a:t>
            </a:r>
            <a:endParaRPr lang="en-GB" dirty="0"/>
          </a:p>
        </p:txBody>
      </p:sp>
      <p:sp>
        <p:nvSpPr>
          <p:cNvPr id="4" name="Date Placeholder 3"/>
          <p:cNvSpPr>
            <a:spLocks noGrp="1"/>
          </p:cNvSpPr>
          <p:nvPr>
            <p:ph type="dt" sz="half" idx="10"/>
          </p:nvPr>
        </p:nvSpPr>
        <p:spPr/>
        <p:txBody>
          <a:bodyPr/>
          <a:lstStyle/>
          <a:p>
            <a:fld id="{5C6A9F75-7F35-4AA5-8319-C8C855CA49D1}" type="datetime1">
              <a:rPr lang="en-US" smtClean="0"/>
              <a:t>7/27/2016</a:t>
            </a:fld>
            <a:endParaRPr lang="en-US"/>
          </a:p>
        </p:txBody>
      </p:sp>
      <p:sp>
        <p:nvSpPr>
          <p:cNvPr id="5" name="Footer Placeholder 4"/>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24</a:t>
            </a:fld>
            <a:endParaRPr lang="en-US"/>
          </a:p>
        </p:txBody>
      </p:sp>
    </p:spTree>
    <p:extLst>
      <p:ext uri="{BB962C8B-B14F-4D97-AF65-F5344CB8AC3E}">
        <p14:creationId xmlns:p14="http://schemas.microsoft.com/office/powerpoint/2010/main" val="151476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70EF26-6AB3-4112-89C6-B1A924AD61F0}" type="datetime1">
              <a:rPr lang="en-US" smtClean="0"/>
              <a:t>7/27/2016</a:t>
            </a:fld>
            <a:endParaRPr lang="en-US"/>
          </a:p>
        </p:txBody>
      </p:sp>
      <p:sp>
        <p:nvSpPr>
          <p:cNvPr id="5" name="Footer Placeholder 4"/>
          <p:cNvSpPr>
            <a:spLocks noGrp="1"/>
          </p:cNvSpPr>
          <p:nvPr>
            <p:ph type="ftr" sz="quarter" idx="11"/>
          </p:nvPr>
        </p:nvSpPr>
        <p:spPr/>
        <p:txBody>
          <a:bodyPr/>
          <a:lstStyle/>
          <a:p>
            <a:r>
              <a:rPr lang="en-GB"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25</a:t>
            </a:fld>
            <a:endParaRPr lang="en-US"/>
          </a:p>
        </p:txBody>
      </p:sp>
      <p:sp>
        <p:nvSpPr>
          <p:cNvPr id="9" name="TextBox 8"/>
          <p:cNvSpPr txBox="1"/>
          <p:nvPr/>
        </p:nvSpPr>
        <p:spPr>
          <a:xfrm>
            <a:off x="381000" y="533400"/>
            <a:ext cx="8458200" cy="4154984"/>
          </a:xfrm>
          <a:prstGeom prst="rect">
            <a:avLst/>
          </a:prstGeom>
          <a:noFill/>
        </p:spPr>
        <p:txBody>
          <a:bodyPr wrap="square" rtlCol="0">
            <a:spAutoFit/>
          </a:bodyPr>
          <a:lstStyle/>
          <a:p>
            <a:pPr marL="342900" indent="-342900">
              <a:buAutoNum type="arabicPeriod"/>
            </a:pPr>
            <a:r>
              <a:rPr lang="en-GB" sz="2000" b="1" dirty="0" smtClean="0"/>
              <a:t>Single Dilation applied in image doesn’t work in all images. Especially the head part always need some extra dilation so that it make an unbreakable rectangle.</a:t>
            </a:r>
          </a:p>
          <a:p>
            <a:endParaRPr lang="en-GB" dirty="0" smtClean="0"/>
          </a:p>
          <a:p>
            <a:endParaRPr lang="en-GB" dirty="0"/>
          </a:p>
          <a:p>
            <a:endParaRPr lang="en-GB" dirty="0" smtClean="0"/>
          </a:p>
          <a:p>
            <a:endParaRPr lang="en-GB" dirty="0"/>
          </a:p>
          <a:p>
            <a:endParaRPr lang="en-GB" dirty="0"/>
          </a:p>
          <a:p>
            <a:endParaRPr lang="en-GB" dirty="0" smtClean="0"/>
          </a:p>
          <a:p>
            <a:r>
              <a:rPr lang="en-GB" sz="2000" dirty="0" smtClean="0"/>
              <a:t>Solution:</a:t>
            </a:r>
          </a:p>
          <a:p>
            <a:r>
              <a:rPr lang="en-GB" sz="2000" dirty="0" smtClean="0"/>
              <a:t>We cropped out the upper portion in which head lies and applied a different structuring element. Put back the cropped part back in its position. </a:t>
            </a:r>
          </a:p>
          <a:p>
            <a:endParaRPr lang="en-GB" dirty="0"/>
          </a:p>
          <a:p>
            <a:endParaRPr lang="en-GB" dirty="0" smtClean="0"/>
          </a:p>
        </p:txBody>
      </p:sp>
      <p:pic>
        <p:nvPicPr>
          <p:cNvPr id="10" name="Picture 9"/>
          <p:cNvPicPr>
            <a:picLocks noChangeAspect="1"/>
          </p:cNvPicPr>
          <p:nvPr/>
        </p:nvPicPr>
        <p:blipFill>
          <a:blip r:embed="rId2"/>
          <a:stretch>
            <a:fillRect/>
          </a:stretch>
        </p:blipFill>
        <p:spPr>
          <a:xfrm>
            <a:off x="378542" y="1719127"/>
            <a:ext cx="8458200" cy="937931"/>
          </a:xfrm>
          <a:prstGeom prst="rect">
            <a:avLst/>
          </a:prstGeom>
        </p:spPr>
      </p:pic>
      <p:pic>
        <p:nvPicPr>
          <p:cNvPr id="11" name="Picture 10"/>
          <p:cNvPicPr>
            <a:picLocks noChangeAspect="1"/>
          </p:cNvPicPr>
          <p:nvPr/>
        </p:nvPicPr>
        <p:blipFill>
          <a:blip r:embed="rId3"/>
          <a:stretch>
            <a:fillRect/>
          </a:stretch>
        </p:blipFill>
        <p:spPr>
          <a:xfrm>
            <a:off x="378542" y="4390463"/>
            <a:ext cx="8458200" cy="814290"/>
          </a:xfrm>
          <a:prstGeom prst="rect">
            <a:avLst/>
          </a:prstGeom>
        </p:spPr>
      </p:pic>
    </p:spTree>
    <p:extLst>
      <p:ext uri="{BB962C8B-B14F-4D97-AF65-F5344CB8AC3E}">
        <p14:creationId xmlns:p14="http://schemas.microsoft.com/office/powerpoint/2010/main" val="86429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DEF1-D862-42B8-8BF4-0BD58741402D}" type="datetime1">
              <a:rPr lang="en-US" smtClean="0"/>
              <a:t>7/27/2016</a:t>
            </a:fld>
            <a:endParaRPr lang="en-US"/>
          </a:p>
        </p:txBody>
      </p:sp>
      <p:sp>
        <p:nvSpPr>
          <p:cNvPr id="3" name="Footer Placeholder 2"/>
          <p:cNvSpPr>
            <a:spLocks noGrp="1"/>
          </p:cNvSpPr>
          <p:nvPr>
            <p:ph type="ftr" sz="quarter" idx="11"/>
          </p:nvPr>
        </p:nvSpPr>
        <p:spPr/>
        <p:txBody>
          <a:bodyPr/>
          <a:lstStyle/>
          <a:p>
            <a:r>
              <a:rPr lang="en-GB" smtClean="0"/>
              <a:t>BSCS-621 Topic of Current Interest ( Digital Image Processing)</a:t>
            </a:r>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26</a:t>
            </a:fld>
            <a:endParaRPr lang="en-US"/>
          </a:p>
        </p:txBody>
      </p:sp>
      <p:sp>
        <p:nvSpPr>
          <p:cNvPr id="5" name="TextBox 4"/>
          <p:cNvSpPr txBox="1"/>
          <p:nvPr/>
        </p:nvSpPr>
        <p:spPr>
          <a:xfrm>
            <a:off x="381000" y="533400"/>
            <a:ext cx="8458200" cy="4893647"/>
          </a:xfrm>
          <a:prstGeom prst="rect">
            <a:avLst/>
          </a:prstGeom>
          <a:noFill/>
        </p:spPr>
        <p:txBody>
          <a:bodyPr wrap="square" rtlCol="0">
            <a:spAutoFit/>
          </a:bodyPr>
          <a:lstStyle/>
          <a:p>
            <a:r>
              <a:rPr lang="en-GB" sz="2400" b="1" dirty="0" smtClean="0"/>
              <a:t>2. </a:t>
            </a:r>
            <a:r>
              <a:rPr lang="en-GB" sz="2400" b="1" dirty="0"/>
              <a:t>To make almost all images of same </a:t>
            </a:r>
            <a:r>
              <a:rPr lang="en-GB" sz="2400" b="1" dirty="0" smtClean="0"/>
              <a:t>size. </a:t>
            </a:r>
          </a:p>
          <a:p>
            <a:endParaRPr lang="en-GB" sz="2400" dirty="0" smtClean="0"/>
          </a:p>
          <a:p>
            <a:r>
              <a:rPr lang="en-GB" sz="2400" dirty="0" smtClean="0"/>
              <a:t>Solution:</a:t>
            </a:r>
          </a:p>
          <a:p>
            <a:r>
              <a:rPr lang="en-GB" sz="2400" dirty="0" smtClean="0"/>
              <a:t> </a:t>
            </a:r>
          </a:p>
          <a:p>
            <a:r>
              <a:rPr lang="en-GB" sz="2400" dirty="0"/>
              <a:t>W</a:t>
            </a:r>
            <a:r>
              <a:rPr lang="en-GB" sz="2400" dirty="0" smtClean="0"/>
              <a:t>e </a:t>
            </a:r>
            <a:r>
              <a:rPr lang="en-GB" sz="2400" dirty="0"/>
              <a:t>used the aspect ratio property.</a:t>
            </a:r>
          </a:p>
          <a:p>
            <a:r>
              <a:rPr lang="en-GB" sz="2400" dirty="0"/>
              <a:t>Here the width is fixed and according to that new height is calculated</a:t>
            </a:r>
            <a:r>
              <a:rPr lang="en-GB" sz="2400" dirty="0" smtClean="0"/>
              <a:t>.</a:t>
            </a:r>
          </a:p>
          <a:p>
            <a:endParaRPr lang="en-GB" sz="2400" dirty="0"/>
          </a:p>
          <a:p>
            <a:r>
              <a:rPr lang="en-GB" sz="2400" dirty="0"/>
              <a:t>%Aspect Ratio</a:t>
            </a:r>
          </a:p>
          <a:p>
            <a:endParaRPr lang="en-GB" sz="2400" dirty="0" smtClean="0"/>
          </a:p>
          <a:p>
            <a:r>
              <a:rPr lang="en-GB" sz="2400" dirty="0" smtClean="0"/>
              <a:t>R=w/h</a:t>
            </a:r>
            <a:r>
              <a:rPr lang="en-GB" sz="2400" dirty="0"/>
              <a:t>;</a:t>
            </a:r>
          </a:p>
          <a:p>
            <a:r>
              <a:rPr lang="en-GB" sz="2400" dirty="0" err="1"/>
              <a:t>newh</a:t>
            </a:r>
            <a:r>
              <a:rPr lang="en-GB" sz="2400" dirty="0"/>
              <a:t>=h*R;</a:t>
            </a:r>
          </a:p>
          <a:p>
            <a:r>
              <a:rPr lang="en-GB" sz="2400" dirty="0" err="1"/>
              <a:t>img</a:t>
            </a:r>
            <a:r>
              <a:rPr lang="en-GB" sz="2400" dirty="0"/>
              <a:t>=</a:t>
            </a:r>
            <a:r>
              <a:rPr lang="en-GB" sz="2400" dirty="0" err="1"/>
              <a:t>imresize</a:t>
            </a:r>
            <a:r>
              <a:rPr lang="en-GB" sz="2400" dirty="0"/>
              <a:t>(img1,[</a:t>
            </a:r>
            <a:r>
              <a:rPr lang="en-GB" sz="2400" dirty="0" err="1"/>
              <a:t>newh</a:t>
            </a:r>
            <a:r>
              <a:rPr lang="en-GB" sz="2400" dirty="0"/>
              <a:t> 3075]);</a:t>
            </a:r>
          </a:p>
        </p:txBody>
      </p:sp>
    </p:spTree>
    <p:extLst>
      <p:ext uri="{BB962C8B-B14F-4D97-AF65-F5344CB8AC3E}">
        <p14:creationId xmlns:p14="http://schemas.microsoft.com/office/powerpoint/2010/main" val="1526060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DEF1-D862-42B8-8BF4-0BD58741402D}" type="datetime1">
              <a:rPr lang="en-US" smtClean="0"/>
              <a:t>7/27/2016</a:t>
            </a:fld>
            <a:endParaRPr lang="en-US"/>
          </a:p>
        </p:txBody>
      </p:sp>
      <p:sp>
        <p:nvSpPr>
          <p:cNvPr id="3" name="Footer Placeholder 2"/>
          <p:cNvSpPr>
            <a:spLocks noGrp="1"/>
          </p:cNvSpPr>
          <p:nvPr>
            <p:ph type="ftr" sz="quarter" idx="11"/>
          </p:nvPr>
        </p:nvSpPr>
        <p:spPr/>
        <p:txBody>
          <a:bodyPr/>
          <a:lstStyle/>
          <a:p>
            <a:r>
              <a:rPr lang="en-GB" smtClean="0"/>
              <a:t>BSCS-621 Topic of Current Interest ( Digital Image Processing)</a:t>
            </a:r>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27</a:t>
            </a:fld>
            <a:endParaRPr lang="en-US"/>
          </a:p>
        </p:txBody>
      </p:sp>
      <p:sp>
        <p:nvSpPr>
          <p:cNvPr id="5" name="TextBox 4"/>
          <p:cNvSpPr txBox="1"/>
          <p:nvPr/>
        </p:nvSpPr>
        <p:spPr>
          <a:xfrm>
            <a:off x="344089" y="271015"/>
            <a:ext cx="8458200" cy="400110"/>
          </a:xfrm>
          <a:prstGeom prst="rect">
            <a:avLst/>
          </a:prstGeom>
          <a:noFill/>
        </p:spPr>
        <p:txBody>
          <a:bodyPr wrap="square" rtlCol="0">
            <a:spAutoFit/>
          </a:bodyPr>
          <a:lstStyle/>
          <a:p>
            <a:r>
              <a:rPr lang="en-GB" sz="2000" b="1" dirty="0" smtClean="0"/>
              <a:t>3. To classify between column vs image.</a:t>
            </a:r>
            <a:endParaRPr lang="en-GB" sz="2000" b="1" dirty="0"/>
          </a:p>
        </p:txBody>
      </p:sp>
      <p:pic>
        <p:nvPicPr>
          <p:cNvPr id="6" name="Picture 5"/>
          <p:cNvPicPr>
            <a:picLocks noChangeAspect="1"/>
          </p:cNvPicPr>
          <p:nvPr/>
        </p:nvPicPr>
        <p:blipFill>
          <a:blip r:embed="rId2"/>
          <a:stretch>
            <a:fillRect/>
          </a:stretch>
        </p:blipFill>
        <p:spPr>
          <a:xfrm>
            <a:off x="344090" y="594180"/>
            <a:ext cx="4084320" cy="5588607"/>
          </a:xfrm>
          <a:prstGeom prst="rect">
            <a:avLst/>
          </a:prstGeom>
        </p:spPr>
      </p:pic>
      <p:sp>
        <p:nvSpPr>
          <p:cNvPr id="7" name="TextBox 6"/>
          <p:cNvSpPr txBox="1"/>
          <p:nvPr/>
        </p:nvSpPr>
        <p:spPr>
          <a:xfrm>
            <a:off x="4839889" y="271015"/>
            <a:ext cx="4075511" cy="923330"/>
          </a:xfrm>
          <a:prstGeom prst="rect">
            <a:avLst/>
          </a:prstGeom>
          <a:noFill/>
        </p:spPr>
        <p:txBody>
          <a:bodyPr wrap="square" rtlCol="0">
            <a:spAutoFit/>
          </a:bodyPr>
          <a:lstStyle/>
          <a:p>
            <a:r>
              <a:rPr lang="en-GB" dirty="0" smtClean="0"/>
              <a:t>Solution: </a:t>
            </a:r>
          </a:p>
          <a:p>
            <a:r>
              <a:rPr lang="en-GB" dirty="0" smtClean="0"/>
              <a:t>We used OCR to distinguish between textual and non textual region. </a:t>
            </a:r>
          </a:p>
        </p:txBody>
      </p:sp>
      <p:pic>
        <p:nvPicPr>
          <p:cNvPr id="8" name="Picture 7"/>
          <p:cNvPicPr>
            <a:picLocks noChangeAspect="1"/>
          </p:cNvPicPr>
          <p:nvPr/>
        </p:nvPicPr>
        <p:blipFill>
          <a:blip r:embed="rId3"/>
          <a:stretch>
            <a:fillRect/>
          </a:stretch>
        </p:blipFill>
        <p:spPr>
          <a:xfrm>
            <a:off x="4573188" y="1259959"/>
            <a:ext cx="4342211" cy="4988441"/>
          </a:xfrm>
          <a:prstGeom prst="rect">
            <a:avLst/>
          </a:prstGeom>
        </p:spPr>
      </p:pic>
    </p:spTree>
    <p:extLst>
      <p:ext uri="{BB962C8B-B14F-4D97-AF65-F5344CB8AC3E}">
        <p14:creationId xmlns:p14="http://schemas.microsoft.com/office/powerpoint/2010/main" val="1286304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and Achievements</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t>In this section we describe the things that makes us feel that we have learned, we did something new , we did something that is different and thus we should get full marks or even we deserves Bonus marks.</a:t>
            </a:r>
            <a:endParaRPr lang="en-US" dirty="0"/>
          </a:p>
        </p:txBody>
      </p:sp>
      <p:sp>
        <p:nvSpPr>
          <p:cNvPr id="4" name="Date Placeholder 3"/>
          <p:cNvSpPr>
            <a:spLocks noGrp="1"/>
          </p:cNvSpPr>
          <p:nvPr>
            <p:ph type="dt" sz="half" idx="10"/>
          </p:nvPr>
        </p:nvSpPr>
        <p:spPr/>
        <p:txBody>
          <a:bodyPr/>
          <a:lstStyle/>
          <a:p>
            <a:fld id="{71B1524D-18C4-448D-9FED-2D8CABAFF6F7}" type="datetime1">
              <a:rPr lang="en-US" smtClean="0"/>
              <a:t>7/27/2016</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28</a:t>
            </a:fld>
            <a:endParaRPr lang="en-US"/>
          </a:p>
        </p:txBody>
      </p:sp>
    </p:spTree>
    <p:extLst>
      <p:ext uri="{BB962C8B-B14F-4D97-AF65-F5344CB8AC3E}">
        <p14:creationId xmlns:p14="http://schemas.microsoft.com/office/powerpoint/2010/main" val="29952160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4E4C7C-6821-4784-83D3-07FF2026B858}" type="datetime1">
              <a:rPr lang="en-US" smtClean="0"/>
              <a:t>7/27/2016</a:t>
            </a:fld>
            <a:endParaRPr lang="en-US"/>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29</a:t>
            </a:fld>
            <a:endParaRPr lang="en-US"/>
          </a:p>
        </p:txBody>
      </p:sp>
      <p:sp>
        <p:nvSpPr>
          <p:cNvPr id="8" name="Subtitle 7"/>
          <p:cNvSpPr>
            <a:spLocks noGrp="1"/>
          </p:cNvSpPr>
          <p:nvPr>
            <p:ph type="subTitle" idx="4294967295"/>
          </p:nvPr>
        </p:nvSpPr>
        <p:spPr>
          <a:xfrm>
            <a:off x="458390" y="381000"/>
            <a:ext cx="8229600" cy="5562600"/>
          </a:xfrm>
        </p:spPr>
        <p:txBody>
          <a:bodyPr>
            <a:normAutofit/>
          </a:bodyPr>
          <a:lstStyle/>
          <a:p>
            <a:pPr marL="857250" indent="-857250" algn="l">
              <a:buFont typeface="Arial" panose="020B0604020202020204" pitchFamily="34" charset="0"/>
              <a:buChar char="•"/>
            </a:pPr>
            <a:r>
              <a:rPr lang="en-US" sz="2400" dirty="0"/>
              <a:t>We tried to build a document understanding system , something we never heard and thought of before this course</a:t>
            </a:r>
            <a:r>
              <a:rPr lang="en-US" sz="2400" dirty="0" smtClean="0"/>
              <a:t>.</a:t>
            </a:r>
            <a:endParaRPr lang="en-US" sz="2400" dirty="0"/>
          </a:p>
          <a:p>
            <a:pPr marL="857250" indent="-857250" algn="l">
              <a:buFont typeface="Arial" panose="020B0604020202020204" pitchFamily="34" charset="0"/>
              <a:buChar char="•"/>
            </a:pPr>
            <a:r>
              <a:rPr lang="en-US" sz="2400" dirty="0"/>
              <a:t>We have learned the basics  of physical and logical layout of </a:t>
            </a:r>
            <a:r>
              <a:rPr lang="en-US" sz="2400" dirty="0" smtClean="0"/>
              <a:t>a newspaper.</a:t>
            </a:r>
          </a:p>
          <a:p>
            <a:pPr marL="857250" indent="-857250" algn="l">
              <a:buFont typeface="Arial" panose="020B0604020202020204" pitchFamily="34" charset="0"/>
              <a:buChar char="•"/>
            </a:pPr>
            <a:r>
              <a:rPr lang="en-US" sz="2400" dirty="0"/>
              <a:t>W</a:t>
            </a:r>
            <a:r>
              <a:rPr lang="en-US" sz="2400" dirty="0" smtClean="0"/>
              <a:t>e can crop the region of interest and put it back in their original position after applying some processing in order to work partially on that image. </a:t>
            </a:r>
          </a:p>
          <a:p>
            <a:pPr marL="857250" indent="-857250" algn="l">
              <a:buFont typeface="Arial" panose="020B0604020202020204" pitchFamily="34" charset="0"/>
              <a:buChar char="•"/>
            </a:pPr>
            <a:r>
              <a:rPr lang="en-US" sz="2400" dirty="0" smtClean="0"/>
              <a:t>Also, we can reduce the time of processing by making it efficient.</a:t>
            </a:r>
            <a:endParaRPr lang="en-US" sz="2400" dirty="0"/>
          </a:p>
          <a:p>
            <a:pPr marL="857250" indent="-857250" algn="l">
              <a:buFont typeface="Arial" panose="020B0604020202020204" pitchFamily="34" charset="0"/>
              <a:buChar char="•"/>
            </a:pPr>
            <a:r>
              <a:rPr lang="en-US" sz="2400" dirty="0" smtClean="0"/>
              <a:t>How to deal with different types of images. </a:t>
            </a:r>
          </a:p>
          <a:p>
            <a:pPr marL="857250" indent="-857250" algn="l">
              <a:buFont typeface="Arial" panose="020B0604020202020204" pitchFamily="34" charset="0"/>
              <a:buChar char="•"/>
            </a:pPr>
            <a:r>
              <a:rPr lang="en-US" sz="2400" dirty="0" smtClean="0"/>
              <a:t>Learned to code on MATLAB.</a:t>
            </a:r>
            <a:endParaRPr lang="en-US" sz="5800" dirty="0"/>
          </a:p>
          <a:p>
            <a:endParaRPr lang="en-GB" dirty="0"/>
          </a:p>
        </p:txBody>
      </p:sp>
    </p:spTree>
    <p:extLst>
      <p:ext uri="{BB962C8B-B14F-4D97-AF65-F5344CB8AC3E}">
        <p14:creationId xmlns:p14="http://schemas.microsoft.com/office/powerpoint/2010/main" val="628879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a:bodyPr>
          <a:lstStyle/>
          <a:p>
            <a:pPr marL="265113" indent="-265113">
              <a:buFont typeface="Wingdings" panose="05000000000000000000" pitchFamily="2" charset="2"/>
              <a:buChar char="Ø"/>
            </a:pPr>
            <a:r>
              <a:rPr lang="en-US" sz="2400" dirty="0"/>
              <a:t>The process of document structure and layout analysis tries to decompose a given document image into its component regions and understand their functional roles and relationships. </a:t>
            </a:r>
          </a:p>
          <a:p>
            <a:pPr marL="265113" indent="-265113">
              <a:buFont typeface="Wingdings" panose="05000000000000000000" pitchFamily="2" charset="2"/>
              <a:buChar char="Ø"/>
            </a:pPr>
            <a:r>
              <a:rPr lang="en-GB" sz="2400" dirty="0" smtClean="0"/>
              <a:t>The </a:t>
            </a:r>
            <a:r>
              <a:rPr lang="en-GB" sz="2400" dirty="0"/>
              <a:t>process of Document Layout Analysis aims </a:t>
            </a:r>
            <a:r>
              <a:rPr lang="en-GB" sz="2400" dirty="0" smtClean="0"/>
              <a:t>to decompose </a:t>
            </a:r>
            <a:r>
              <a:rPr lang="en-GB" sz="2400" dirty="0"/>
              <a:t>a document image into a hierarchy of homogenous regions, such as </a:t>
            </a:r>
            <a:r>
              <a:rPr lang="en-GB" sz="2400" dirty="0" smtClean="0"/>
              <a:t>figures, background</a:t>
            </a:r>
            <a:r>
              <a:rPr lang="en-GB" sz="2400" dirty="0"/>
              <a:t>, text blocks, text lines, words, characters, etc</a:t>
            </a:r>
            <a:r>
              <a:rPr lang="en-GB" sz="2400" dirty="0" smtClean="0"/>
              <a:t>.</a:t>
            </a:r>
          </a:p>
          <a:p>
            <a:pPr marL="265113" indent="-265113">
              <a:buFont typeface="Wingdings" panose="05000000000000000000" pitchFamily="2" charset="2"/>
              <a:buChar char="Ø"/>
            </a:pPr>
            <a:r>
              <a:rPr lang="en-US" sz="2400" dirty="0"/>
              <a:t>We assign functional or logical labels to some of these regions.</a:t>
            </a:r>
          </a:p>
          <a:p>
            <a:endParaRPr lang="en-US" dirty="0"/>
          </a:p>
        </p:txBody>
      </p:sp>
      <p:sp>
        <p:nvSpPr>
          <p:cNvPr id="4" name="Date Placeholder 3"/>
          <p:cNvSpPr>
            <a:spLocks noGrp="1"/>
          </p:cNvSpPr>
          <p:nvPr>
            <p:ph type="dt" sz="half" idx="10"/>
          </p:nvPr>
        </p:nvSpPr>
        <p:spPr/>
        <p:txBody>
          <a:bodyPr/>
          <a:lstStyle/>
          <a:p>
            <a:fld id="{5C6A9F75-7F35-4AA5-8319-C8C855CA49D1}" type="datetime1">
              <a:rPr lang="en-US" smtClean="0"/>
              <a:t>7/27/2016</a:t>
            </a:fld>
            <a:endParaRPr lang="en-US"/>
          </a:p>
        </p:txBody>
      </p:sp>
      <p:sp>
        <p:nvSpPr>
          <p:cNvPr id="5" name="Footer Placeholder 4"/>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3</a:t>
            </a:fld>
            <a:endParaRPr lang="en-US"/>
          </a:p>
        </p:txBody>
      </p:sp>
    </p:spTree>
    <p:extLst>
      <p:ext uri="{BB962C8B-B14F-4D97-AF65-F5344CB8AC3E}">
        <p14:creationId xmlns:p14="http://schemas.microsoft.com/office/powerpoint/2010/main" val="20622980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Improvements and future work</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t>In this section we mention the tasks that are still unresolved. The exceptional cases where still improvement is needed. We also mention the applications that can build on top of our current work.</a:t>
            </a:r>
            <a:endParaRPr lang="en-US" dirty="0"/>
          </a:p>
        </p:txBody>
      </p:sp>
      <p:sp>
        <p:nvSpPr>
          <p:cNvPr id="4" name="Date Placeholder 3"/>
          <p:cNvSpPr>
            <a:spLocks noGrp="1"/>
          </p:cNvSpPr>
          <p:nvPr>
            <p:ph type="dt" sz="half" idx="10"/>
          </p:nvPr>
        </p:nvSpPr>
        <p:spPr/>
        <p:txBody>
          <a:bodyPr/>
          <a:lstStyle/>
          <a:p>
            <a:fld id="{71B1524D-18C4-448D-9FED-2D8CABAFF6F7}" type="datetime1">
              <a:rPr lang="en-US" smtClean="0"/>
              <a:t>7/27/2016</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30</a:t>
            </a:fld>
            <a:endParaRPr lang="en-US"/>
          </a:p>
        </p:txBody>
      </p:sp>
    </p:spTree>
    <p:extLst>
      <p:ext uri="{BB962C8B-B14F-4D97-AF65-F5344CB8AC3E}">
        <p14:creationId xmlns:p14="http://schemas.microsoft.com/office/powerpoint/2010/main" val="37313310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Improvement</a:t>
            </a:r>
            <a:endParaRPr lang="en-GB" dirty="0"/>
          </a:p>
        </p:txBody>
      </p:sp>
      <p:sp>
        <p:nvSpPr>
          <p:cNvPr id="7" name="Content Placeholder 6"/>
          <p:cNvSpPr>
            <a:spLocks noGrp="1"/>
          </p:cNvSpPr>
          <p:nvPr>
            <p:ph idx="1"/>
          </p:nvPr>
        </p:nvSpPr>
        <p:spPr/>
        <p:txBody>
          <a:bodyPr/>
          <a:lstStyle/>
          <a:p>
            <a:pPr marL="342900" indent="-342900">
              <a:buFont typeface="Arial" panose="020B0604020202020204" pitchFamily="34" charset="0"/>
              <a:buChar char="•"/>
            </a:pPr>
            <a:r>
              <a:rPr lang="en-GB" sz="2800" dirty="0"/>
              <a:t>There is need of tuning limits of bounding box for further sub divisions like sub-heading, line, word etc.</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Also, a more efficient approach could be applied for concatenation of images so that the cropped images of different size would not matter in the future.</a:t>
            </a:r>
          </a:p>
          <a:p>
            <a:endParaRPr lang="en-GB" dirty="0"/>
          </a:p>
        </p:txBody>
      </p:sp>
      <p:sp>
        <p:nvSpPr>
          <p:cNvPr id="2" name="Date Placeholder 1"/>
          <p:cNvSpPr>
            <a:spLocks noGrp="1"/>
          </p:cNvSpPr>
          <p:nvPr>
            <p:ph type="dt" sz="half" idx="10"/>
          </p:nvPr>
        </p:nvSpPr>
        <p:spPr/>
        <p:txBody>
          <a:bodyPr/>
          <a:lstStyle/>
          <a:p>
            <a:fld id="{FC68DEF1-D862-42B8-8BF4-0BD58741402D}" type="datetime1">
              <a:rPr lang="en-US" smtClean="0"/>
              <a:t>7/27/2016</a:t>
            </a:fld>
            <a:endParaRPr lang="en-US"/>
          </a:p>
        </p:txBody>
      </p:sp>
      <p:sp>
        <p:nvSpPr>
          <p:cNvPr id="3" name="Footer Placeholder 2"/>
          <p:cNvSpPr>
            <a:spLocks noGrp="1"/>
          </p:cNvSpPr>
          <p:nvPr>
            <p:ph type="ftr" sz="quarter" idx="11"/>
          </p:nvPr>
        </p:nvSpPr>
        <p:spPr/>
        <p:txBody>
          <a:bodyPr/>
          <a:lstStyle/>
          <a:p>
            <a:r>
              <a:rPr lang="en-GB" smtClean="0"/>
              <a:t>BSCS-621 Topic of Current Interest ( Digital Image Processing)</a:t>
            </a:r>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31</a:t>
            </a:fld>
            <a:endParaRPr lang="en-US"/>
          </a:p>
        </p:txBody>
      </p:sp>
    </p:spTree>
    <p:extLst>
      <p:ext uri="{BB962C8B-B14F-4D97-AF65-F5344CB8AC3E}">
        <p14:creationId xmlns:p14="http://schemas.microsoft.com/office/powerpoint/2010/main" val="1000482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6A9F75-7F35-4AA5-8319-C8C855CA49D1}" type="datetime1">
              <a:rPr lang="en-US" smtClean="0"/>
              <a:t>7/27/2016</a:t>
            </a:fld>
            <a:endParaRPr lang="en-US"/>
          </a:p>
        </p:txBody>
      </p:sp>
      <p:sp>
        <p:nvSpPr>
          <p:cNvPr id="5" name="Footer Placeholder 4"/>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32</a:t>
            </a:fld>
            <a:endParaRPr lang="en-US"/>
          </a:p>
        </p:txBody>
      </p:sp>
      <p:pic>
        <p:nvPicPr>
          <p:cNvPr id="2" name="Picture 1"/>
          <p:cNvPicPr>
            <a:picLocks noChangeAspect="1"/>
          </p:cNvPicPr>
          <p:nvPr/>
        </p:nvPicPr>
        <p:blipFill>
          <a:blip r:embed="rId2"/>
          <a:stretch>
            <a:fillRect/>
          </a:stretch>
        </p:blipFill>
        <p:spPr>
          <a:xfrm>
            <a:off x="221299" y="1066646"/>
            <a:ext cx="3057525" cy="5229225"/>
          </a:xfrm>
          <a:prstGeom prst="rect">
            <a:avLst/>
          </a:prstGeom>
        </p:spPr>
      </p:pic>
      <p:pic>
        <p:nvPicPr>
          <p:cNvPr id="3" name="Picture 2"/>
          <p:cNvPicPr>
            <a:picLocks noChangeAspect="1"/>
          </p:cNvPicPr>
          <p:nvPr/>
        </p:nvPicPr>
        <p:blipFill>
          <a:blip r:embed="rId3"/>
          <a:stretch>
            <a:fillRect/>
          </a:stretch>
        </p:blipFill>
        <p:spPr>
          <a:xfrm>
            <a:off x="3305863" y="1066646"/>
            <a:ext cx="5638800" cy="2212258"/>
          </a:xfrm>
          <a:prstGeom prst="rect">
            <a:avLst/>
          </a:prstGeom>
        </p:spPr>
      </p:pic>
      <p:sp>
        <p:nvSpPr>
          <p:cNvPr id="9" name="TextBox 8"/>
          <p:cNvSpPr txBox="1"/>
          <p:nvPr/>
        </p:nvSpPr>
        <p:spPr>
          <a:xfrm>
            <a:off x="221298" y="278015"/>
            <a:ext cx="8723365" cy="738664"/>
          </a:xfrm>
          <a:prstGeom prst="rect">
            <a:avLst/>
          </a:prstGeom>
          <a:noFill/>
        </p:spPr>
        <p:txBody>
          <a:bodyPr wrap="square" rtlCol="0">
            <a:spAutoFit/>
          </a:bodyPr>
          <a:lstStyle/>
          <a:p>
            <a:r>
              <a:rPr lang="en-GB" sz="2100" dirty="0" smtClean="0"/>
              <a:t>Images with small width can’t have a proper dilation, they merge into each other.</a:t>
            </a:r>
            <a:endParaRPr lang="en-GB" sz="2100" dirty="0"/>
          </a:p>
        </p:txBody>
      </p:sp>
      <p:pic>
        <p:nvPicPr>
          <p:cNvPr id="10" name="Picture 9"/>
          <p:cNvPicPr>
            <a:picLocks noChangeAspect="1"/>
          </p:cNvPicPr>
          <p:nvPr/>
        </p:nvPicPr>
        <p:blipFill>
          <a:blip r:embed="rId4"/>
          <a:stretch>
            <a:fillRect/>
          </a:stretch>
        </p:blipFill>
        <p:spPr>
          <a:xfrm>
            <a:off x="3367080" y="3442818"/>
            <a:ext cx="5577584" cy="2655486"/>
          </a:xfrm>
          <a:prstGeom prst="rect">
            <a:avLst/>
          </a:prstGeom>
        </p:spPr>
      </p:pic>
    </p:spTree>
    <p:extLst>
      <p:ext uri="{BB962C8B-B14F-4D97-AF65-F5344CB8AC3E}">
        <p14:creationId xmlns:p14="http://schemas.microsoft.com/office/powerpoint/2010/main" val="20996993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References</a:t>
            </a:r>
            <a:endParaRPr lang="en-GB" dirty="0"/>
          </a:p>
        </p:txBody>
      </p:sp>
      <p:sp>
        <p:nvSpPr>
          <p:cNvPr id="6" name="Content Placeholder 5"/>
          <p:cNvSpPr>
            <a:spLocks noGrp="1"/>
          </p:cNvSpPr>
          <p:nvPr>
            <p:ph idx="1"/>
          </p:nvPr>
        </p:nvSpPr>
        <p:spPr/>
        <p:txBody>
          <a:bodyPr/>
          <a:lstStyle/>
          <a:p>
            <a:pPr marL="457200" indent="-457200">
              <a:buFont typeface="+mj-lt"/>
              <a:buAutoNum type="arabicPeriod"/>
            </a:pPr>
            <a:r>
              <a:rPr lang="en-GB" dirty="0">
                <a:hlinkClick r:id="rId2"/>
              </a:rPr>
              <a:t>https://</a:t>
            </a:r>
            <a:r>
              <a:rPr lang="en-GB" dirty="0" smtClean="0">
                <a:hlinkClick r:id="rId2"/>
              </a:rPr>
              <a:t>cvit.iiit.ac.in/papers/DocStructure.pdf</a:t>
            </a:r>
            <a:endParaRPr lang="en-GB" dirty="0" smtClean="0"/>
          </a:p>
          <a:p>
            <a:pPr marL="457200" indent="-457200">
              <a:buFont typeface="+mj-lt"/>
              <a:buAutoNum type="arabicPeriod"/>
            </a:pPr>
            <a:r>
              <a:rPr lang="en-GB" dirty="0">
                <a:hlinkClick r:id="rId3"/>
              </a:rPr>
              <a:t>http://www.mathworks.com</a:t>
            </a:r>
            <a:r>
              <a:rPr lang="en-GB" dirty="0" smtClean="0">
                <a:hlinkClick r:id="rId3"/>
              </a:rPr>
              <a:t>/</a:t>
            </a:r>
            <a:endParaRPr lang="en-GB" dirty="0" smtClean="0"/>
          </a:p>
          <a:p>
            <a:pPr marL="457200" indent="-457200">
              <a:buFont typeface="+mj-lt"/>
              <a:buAutoNum type="arabicPeriod"/>
            </a:pPr>
            <a:r>
              <a:rPr lang="en-GB" dirty="0">
                <a:hlinkClick r:id="rId4"/>
              </a:rPr>
              <a:t>http://stackoverflow.com</a:t>
            </a:r>
            <a:r>
              <a:rPr lang="en-GB" dirty="0" smtClean="0">
                <a:hlinkClick r:id="rId4"/>
              </a:rPr>
              <a:t>/</a:t>
            </a:r>
            <a:endParaRPr lang="en-GB" dirty="0" smtClean="0"/>
          </a:p>
          <a:p>
            <a:endParaRPr lang="en-GB" dirty="0"/>
          </a:p>
        </p:txBody>
      </p:sp>
      <p:sp>
        <p:nvSpPr>
          <p:cNvPr id="2" name="Date Placeholder 1"/>
          <p:cNvSpPr>
            <a:spLocks noGrp="1"/>
          </p:cNvSpPr>
          <p:nvPr>
            <p:ph type="dt" sz="half" idx="10"/>
          </p:nvPr>
        </p:nvSpPr>
        <p:spPr/>
        <p:txBody>
          <a:bodyPr/>
          <a:lstStyle/>
          <a:p>
            <a:fld id="{FC68DEF1-D862-42B8-8BF4-0BD58741402D}" type="datetime1">
              <a:rPr lang="en-US" smtClean="0"/>
              <a:t>7/27/2016</a:t>
            </a:fld>
            <a:endParaRPr lang="en-US"/>
          </a:p>
        </p:txBody>
      </p:sp>
      <p:sp>
        <p:nvSpPr>
          <p:cNvPr id="3" name="Footer Placeholder 2"/>
          <p:cNvSpPr>
            <a:spLocks noGrp="1"/>
          </p:cNvSpPr>
          <p:nvPr>
            <p:ph type="ftr" sz="quarter" idx="11"/>
          </p:nvPr>
        </p:nvSpPr>
        <p:spPr/>
        <p:txBody>
          <a:bodyPr/>
          <a:lstStyle/>
          <a:p>
            <a:r>
              <a:rPr lang="en-GB" smtClean="0"/>
              <a:t>BSCS-621 Topic of Current Interest ( Digital Image Processing)</a:t>
            </a:r>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33</a:t>
            </a:fld>
            <a:endParaRPr lang="en-US"/>
          </a:p>
        </p:txBody>
      </p:sp>
    </p:spTree>
    <p:extLst>
      <p:ext uri="{BB962C8B-B14F-4D97-AF65-F5344CB8AC3E}">
        <p14:creationId xmlns:p14="http://schemas.microsoft.com/office/powerpoint/2010/main" val="88736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and Queries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6A1913C6-BCA6-4507-A015-E83913D35C31}" type="datetime1">
              <a:rPr lang="en-US" smtClean="0"/>
              <a:t>7/27/2016</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34</a:t>
            </a:fld>
            <a:endParaRPr lang="en-US"/>
          </a:p>
        </p:txBody>
      </p:sp>
    </p:spTree>
    <p:extLst>
      <p:ext uri="{BB962C8B-B14F-4D97-AF65-F5344CB8AC3E}">
        <p14:creationId xmlns:p14="http://schemas.microsoft.com/office/powerpoint/2010/main" val="2428834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a:t>
            </a:r>
            <a:endParaRPr lang="en-US" dirty="0"/>
          </a:p>
        </p:txBody>
      </p:sp>
      <p:sp>
        <p:nvSpPr>
          <p:cNvPr id="3" name="Content Placeholder 2"/>
          <p:cNvSpPr>
            <a:spLocks noGrp="1"/>
          </p:cNvSpPr>
          <p:nvPr>
            <p:ph idx="1"/>
          </p:nvPr>
        </p:nvSpPr>
        <p:spPr/>
        <p:txBody>
          <a:bodyPr>
            <a:normAutofit/>
          </a:bodyPr>
          <a:lstStyle/>
          <a:p>
            <a:r>
              <a:rPr lang="en-US" sz="2800" dirty="0" smtClean="0"/>
              <a:t>To Solve the given Problem is important because </a:t>
            </a:r>
            <a:r>
              <a:rPr lang="en-US" sz="2800" dirty="0"/>
              <a:t>a</a:t>
            </a:r>
            <a:r>
              <a:rPr lang="en-US" sz="2800" dirty="0" smtClean="0"/>
              <a:t>utomatic </a:t>
            </a:r>
            <a:r>
              <a:rPr lang="en-US" sz="2800" dirty="0"/>
              <a:t>analysis of an arbitrary document with complex layout is an extremely difficult task and is beyond the capabilities of </a:t>
            </a:r>
            <a:r>
              <a:rPr lang="en-US" sz="2800" dirty="0" smtClean="0"/>
              <a:t>layout </a:t>
            </a:r>
            <a:r>
              <a:rPr lang="en-US" sz="2800" dirty="0"/>
              <a:t>analysis </a:t>
            </a:r>
            <a:r>
              <a:rPr lang="en-US" sz="2800" dirty="0" smtClean="0"/>
              <a:t>systems these days. </a:t>
            </a:r>
            <a:r>
              <a:rPr lang="en-US" sz="2800" dirty="0"/>
              <a:t>This is interesting since documents are designed to be effective and clear to human </a:t>
            </a:r>
            <a:r>
              <a:rPr lang="en-US" sz="2800" dirty="0" smtClean="0"/>
              <a:t>interpretation.</a:t>
            </a:r>
            <a:endParaRPr lang="en-US" sz="2800" dirty="0"/>
          </a:p>
        </p:txBody>
      </p:sp>
      <p:sp>
        <p:nvSpPr>
          <p:cNvPr id="4" name="Date Placeholder 3"/>
          <p:cNvSpPr>
            <a:spLocks noGrp="1"/>
          </p:cNvSpPr>
          <p:nvPr>
            <p:ph type="dt" sz="half" idx="10"/>
          </p:nvPr>
        </p:nvSpPr>
        <p:spPr/>
        <p:txBody>
          <a:bodyPr/>
          <a:lstStyle/>
          <a:p>
            <a:fld id="{5C6A9F75-7F35-4AA5-8319-C8C855CA49D1}" type="datetime1">
              <a:rPr lang="en-US" smtClean="0"/>
              <a:t>7/27/2016</a:t>
            </a:fld>
            <a:endParaRPr lang="en-US"/>
          </a:p>
        </p:txBody>
      </p:sp>
      <p:sp>
        <p:nvSpPr>
          <p:cNvPr id="5" name="Footer Placeholder 4"/>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4</a:t>
            </a:fld>
            <a:endParaRPr lang="en-US"/>
          </a:p>
        </p:txBody>
      </p:sp>
    </p:spTree>
    <p:extLst>
      <p:ext uri="{BB962C8B-B14F-4D97-AF65-F5344CB8AC3E}">
        <p14:creationId xmlns:p14="http://schemas.microsoft.com/office/powerpoint/2010/main" val="31764907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Acquisition</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In this section we describe that how we acquire input images / Video for processing.  Input Images are also shown to understand the addressed Problem.</a:t>
            </a:r>
            <a:endParaRPr lang="en-US" dirty="0"/>
          </a:p>
        </p:txBody>
      </p:sp>
      <p:sp>
        <p:nvSpPr>
          <p:cNvPr id="4" name="Date Placeholder 3"/>
          <p:cNvSpPr>
            <a:spLocks noGrp="1"/>
          </p:cNvSpPr>
          <p:nvPr>
            <p:ph type="dt" sz="half" idx="10"/>
          </p:nvPr>
        </p:nvSpPr>
        <p:spPr/>
        <p:txBody>
          <a:bodyPr/>
          <a:lstStyle/>
          <a:p>
            <a:fld id="{E1BACC57-2F42-4A0A-ACC3-A3719E9BC830}" type="datetime1">
              <a:rPr lang="en-US" smtClean="0"/>
              <a:t>7/27/2016</a:t>
            </a:fld>
            <a:endParaRPr lang="en-US"/>
          </a:p>
        </p:txBody>
      </p:sp>
      <p:sp>
        <p:nvSpPr>
          <p:cNvPr id="5" name="Footer Placeholder 4"/>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5</a:t>
            </a:fld>
            <a:endParaRPr lang="en-US"/>
          </a:p>
        </p:txBody>
      </p:sp>
    </p:spTree>
    <p:extLst>
      <p:ext uri="{BB962C8B-B14F-4D97-AF65-F5344CB8AC3E}">
        <p14:creationId xmlns:p14="http://schemas.microsoft.com/office/powerpoint/2010/main" val="23054853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A7B96-A241-483D-9024-0F32ED47EE3F}" type="datetime1">
              <a:rPr lang="en-US" smtClean="0"/>
              <a:t>7/27/2016</a:t>
            </a:fld>
            <a:endParaRPr lang="en-US"/>
          </a:p>
        </p:txBody>
      </p:sp>
      <p:sp>
        <p:nvSpPr>
          <p:cNvPr id="3" name="Footer Placeholder 2"/>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71" y="1600200"/>
            <a:ext cx="9030837" cy="4679950"/>
          </a:xfrm>
          <a:prstGeom prst="rect">
            <a:avLst/>
          </a:prstGeom>
        </p:spPr>
      </p:pic>
      <p:sp>
        <p:nvSpPr>
          <p:cNvPr id="7" name="TextBox 6"/>
          <p:cNvSpPr txBox="1"/>
          <p:nvPr/>
        </p:nvSpPr>
        <p:spPr>
          <a:xfrm>
            <a:off x="57771" y="304800"/>
            <a:ext cx="8857629" cy="954107"/>
          </a:xfrm>
          <a:prstGeom prst="rect">
            <a:avLst/>
          </a:prstGeom>
          <a:noFill/>
        </p:spPr>
        <p:txBody>
          <a:bodyPr wrap="square" rtlCol="0">
            <a:spAutoFit/>
          </a:bodyPr>
          <a:lstStyle/>
          <a:p>
            <a:r>
              <a:rPr lang="en-US" sz="2000" dirty="0"/>
              <a:t>Newspaper images are a good way to start document structure analysis. </a:t>
            </a:r>
            <a:r>
              <a:rPr lang="en-US" sz="2000" dirty="0" smtClean="0"/>
              <a:t>We gathered </a:t>
            </a:r>
            <a:r>
              <a:rPr lang="en-US" sz="2000" dirty="0"/>
              <a:t>the images from </a:t>
            </a:r>
            <a:r>
              <a:rPr lang="en-US" sz="3600" dirty="0"/>
              <a:t>epaper.dawn.com.</a:t>
            </a:r>
            <a:endParaRPr lang="en-GB" sz="2000" dirty="0"/>
          </a:p>
        </p:txBody>
      </p:sp>
    </p:spTree>
    <p:extLst>
      <p:ext uri="{BB962C8B-B14F-4D97-AF65-F5344CB8AC3E}">
        <p14:creationId xmlns:p14="http://schemas.microsoft.com/office/powerpoint/2010/main" val="2858349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1831F-7809-4295-97E5-E0002D38C341}" type="datetime1">
              <a:rPr lang="en-US" smtClean="0"/>
              <a:t>7/27/2016</a:t>
            </a:fld>
            <a:endParaRPr lang="en-US"/>
          </a:p>
        </p:txBody>
      </p:sp>
      <p:sp>
        <p:nvSpPr>
          <p:cNvPr id="3" name="Footer Placeholder 2"/>
          <p:cNvSpPr>
            <a:spLocks noGrp="1"/>
          </p:cNvSpPr>
          <p:nvPr>
            <p:ph type="ftr" sz="quarter" idx="11"/>
          </p:nvPr>
        </p:nvSpPr>
        <p:spPr/>
        <p:txBody>
          <a:bodyPr/>
          <a:lstStyle/>
          <a:p>
            <a:r>
              <a:rPr lang="en-GB" dirty="0" smtClean="0"/>
              <a:t>BSCS-621 Topic of Current Interest ( Digital Image Processing)</a:t>
            </a:r>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0"/>
            <a:ext cx="8915400" cy="6203950"/>
          </a:xfrm>
          <a:prstGeom prst="rect">
            <a:avLst/>
          </a:prstGeom>
        </p:spPr>
      </p:pic>
    </p:spTree>
    <p:extLst>
      <p:ext uri="{BB962C8B-B14F-4D97-AF65-F5344CB8AC3E}">
        <p14:creationId xmlns:p14="http://schemas.microsoft.com/office/powerpoint/2010/main" val="6551048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Diagram/Flow of Work</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In this Section we described with the help of  </a:t>
            </a:r>
            <a:r>
              <a:rPr lang="en-US" dirty="0" smtClean="0">
                <a:solidFill>
                  <a:srgbClr val="FFFF00"/>
                </a:solidFill>
              </a:rPr>
              <a:t>Block Diagram</a:t>
            </a:r>
            <a:r>
              <a:rPr lang="en-US" dirty="0" smtClean="0">
                <a:solidFill>
                  <a:schemeClr val="tx1"/>
                </a:solidFill>
              </a:rPr>
              <a:t>,</a:t>
            </a:r>
            <a:r>
              <a:rPr lang="en-US" dirty="0" smtClean="0">
                <a:solidFill>
                  <a:srgbClr val="FFFF00"/>
                </a:solidFill>
              </a:rPr>
              <a:t> </a:t>
            </a:r>
            <a:r>
              <a:rPr lang="en-US" dirty="0" smtClean="0">
                <a:solidFill>
                  <a:schemeClr val="tx1"/>
                </a:solidFill>
              </a:rPr>
              <a:t>the</a:t>
            </a:r>
            <a:r>
              <a:rPr lang="en-US" dirty="0" smtClean="0"/>
              <a:t> principles we studied and apply to input images to address the mentioned problem.</a:t>
            </a:r>
            <a:endParaRPr lang="en-US" dirty="0"/>
          </a:p>
        </p:txBody>
      </p:sp>
      <p:sp>
        <p:nvSpPr>
          <p:cNvPr id="4" name="Date Placeholder 3"/>
          <p:cNvSpPr>
            <a:spLocks noGrp="1"/>
          </p:cNvSpPr>
          <p:nvPr>
            <p:ph type="dt" sz="half" idx="10"/>
          </p:nvPr>
        </p:nvSpPr>
        <p:spPr/>
        <p:txBody>
          <a:bodyPr/>
          <a:lstStyle/>
          <a:p>
            <a:fld id="{E8609354-5019-4DAD-9662-C2ECB797CA94}" type="datetime1">
              <a:rPr lang="en-US" smtClean="0"/>
              <a:t>7/27/2016</a:t>
            </a:fld>
            <a:endParaRPr lang="en-US" dirty="0"/>
          </a:p>
        </p:txBody>
      </p:sp>
      <p:sp>
        <p:nvSpPr>
          <p:cNvPr id="5" name="Footer Placeholder 4"/>
          <p:cNvSpPr>
            <a:spLocks noGrp="1"/>
          </p:cNvSpPr>
          <p:nvPr>
            <p:ph type="ftr" sz="quarter" idx="11"/>
          </p:nvPr>
        </p:nvSpPr>
        <p:spPr/>
        <p:txBody>
          <a:bodyPr/>
          <a:lstStyle/>
          <a:p>
            <a:r>
              <a:rPr lang="en-US" dirty="0" smtClean="0"/>
              <a:t>BSCS-621 Topic of Current Interest</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t>8</a:t>
            </a:fld>
            <a:endParaRPr lang="en-US"/>
          </a:p>
        </p:txBody>
      </p:sp>
    </p:spTree>
    <p:extLst>
      <p:ext uri="{BB962C8B-B14F-4D97-AF65-F5344CB8AC3E}">
        <p14:creationId xmlns:p14="http://schemas.microsoft.com/office/powerpoint/2010/main" val="2372779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7D607-3A66-4B83-AD75-44BC753E2FC2}" type="datetime1">
              <a:rPr lang="en-US" smtClean="0"/>
              <a:t>7/27/2016</a:t>
            </a:fld>
            <a:endParaRPr lang="en-US"/>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t>9</a:t>
            </a:fld>
            <a:endParaRPr lang="en-US"/>
          </a:p>
        </p:txBody>
      </p:sp>
      <p:pic>
        <p:nvPicPr>
          <p:cNvPr id="6" name="Picture 5" descr="Project block diagram.png"/>
          <p:cNvPicPr/>
          <p:nvPr/>
        </p:nvPicPr>
        <p:blipFill>
          <a:blip r:embed="rId2"/>
          <a:stretch>
            <a:fillRect/>
          </a:stretch>
        </p:blipFill>
        <p:spPr>
          <a:xfrm>
            <a:off x="228600" y="228600"/>
            <a:ext cx="8686800" cy="5715000"/>
          </a:xfrm>
          <a:prstGeom prst="rect">
            <a:avLst/>
          </a:prstGeom>
          <a:noFill/>
        </p:spPr>
      </p:pic>
    </p:spTree>
    <p:extLst>
      <p:ext uri="{BB962C8B-B14F-4D97-AF65-F5344CB8AC3E}">
        <p14:creationId xmlns:p14="http://schemas.microsoft.com/office/powerpoint/2010/main" val="4202188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2596</TotalTime>
  <Words>1266</Words>
  <Application>Microsoft Office PowerPoint</Application>
  <PresentationFormat>On-screen Show (4:3)</PresentationFormat>
  <Paragraphs>224</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Wingdings</vt:lpstr>
      <vt:lpstr>Retrospect</vt:lpstr>
      <vt:lpstr>DOCUMENT LAYOUT ANALYSIS</vt:lpstr>
      <vt:lpstr>Contents</vt:lpstr>
      <vt:lpstr>Problem Statement</vt:lpstr>
      <vt:lpstr>Importance</vt:lpstr>
      <vt:lpstr>Data Acquisition</vt:lpstr>
      <vt:lpstr>PowerPoint Presentation</vt:lpstr>
      <vt:lpstr>PowerPoint Presentation</vt:lpstr>
      <vt:lpstr>Block Diagram/Flow of Work</vt:lpstr>
      <vt:lpstr>PowerPoint Presentation</vt:lpstr>
      <vt:lpstr>GUI</vt:lpstr>
      <vt:lpstr>PowerPoint Presentation</vt:lpstr>
      <vt:lpstr>Results</vt:lpstr>
      <vt:lpstr>PowerPoint Presentation</vt:lpstr>
      <vt:lpstr>PowerPoint Presentation</vt:lpstr>
      <vt:lpstr>PowerPoint Presentation</vt:lpstr>
      <vt:lpstr>Preprocessing</vt:lpstr>
      <vt:lpstr>Noise Removal (Halftone)</vt:lpstr>
      <vt:lpstr>PowerPoint Presentation</vt:lpstr>
      <vt:lpstr>Aspect ratio</vt:lpstr>
      <vt:lpstr>Foreground detection</vt:lpstr>
      <vt:lpstr>Algorithm Description  </vt:lpstr>
      <vt:lpstr>PowerPoint Presentation</vt:lpstr>
      <vt:lpstr>PowerPoint Presentation</vt:lpstr>
      <vt:lpstr>Challenges and difficulties</vt:lpstr>
      <vt:lpstr>PowerPoint Presentation</vt:lpstr>
      <vt:lpstr>PowerPoint Presentation</vt:lpstr>
      <vt:lpstr>PowerPoint Presentation</vt:lpstr>
      <vt:lpstr>Learning and Achievements</vt:lpstr>
      <vt:lpstr>PowerPoint Presentation</vt:lpstr>
      <vt:lpstr>Improvements and future work</vt:lpstr>
      <vt:lpstr>Improvement</vt:lpstr>
      <vt:lpstr>PowerPoint Presentation</vt:lpstr>
      <vt:lpstr>References</vt:lpstr>
      <vt:lpstr>Demo and Queries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humera</dc:creator>
  <cp:lastModifiedBy>sania irfan</cp:lastModifiedBy>
  <cp:revision>80</cp:revision>
  <dcterms:created xsi:type="dcterms:W3CDTF">2014-10-20T08:45:26Z</dcterms:created>
  <dcterms:modified xsi:type="dcterms:W3CDTF">2016-07-26T20:55:23Z</dcterms:modified>
</cp:coreProperties>
</file>